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  <p:sldMasterId id="2147483715" r:id="rId5"/>
  </p:sldMasterIdLst>
  <p:notesMasterIdLst>
    <p:notesMasterId r:id="rId46"/>
  </p:notesMasterIdLst>
  <p:sldIdLst>
    <p:sldId id="476" r:id="rId6"/>
    <p:sldId id="696" r:id="rId7"/>
    <p:sldId id="650" r:id="rId8"/>
    <p:sldId id="693" r:id="rId9"/>
    <p:sldId id="687" r:id="rId10"/>
    <p:sldId id="703" r:id="rId11"/>
    <p:sldId id="736" r:id="rId12"/>
    <p:sldId id="692" r:id="rId13"/>
    <p:sldId id="768" r:id="rId14"/>
    <p:sldId id="705" r:id="rId15"/>
    <p:sldId id="737" r:id="rId16"/>
    <p:sldId id="738" r:id="rId17"/>
    <p:sldId id="739" r:id="rId18"/>
    <p:sldId id="740" r:id="rId19"/>
    <p:sldId id="741" r:id="rId20"/>
    <p:sldId id="742" r:id="rId21"/>
    <p:sldId id="743" r:id="rId22"/>
    <p:sldId id="744" r:id="rId23"/>
    <p:sldId id="745" r:id="rId24"/>
    <p:sldId id="746" r:id="rId25"/>
    <p:sldId id="748" r:id="rId26"/>
    <p:sldId id="749" r:id="rId27"/>
    <p:sldId id="747" r:id="rId28"/>
    <p:sldId id="751" r:id="rId29"/>
    <p:sldId id="752" r:id="rId30"/>
    <p:sldId id="750" r:id="rId31"/>
    <p:sldId id="753" r:id="rId32"/>
    <p:sldId id="754" r:id="rId33"/>
    <p:sldId id="756" r:id="rId34"/>
    <p:sldId id="757" r:id="rId35"/>
    <p:sldId id="769" r:id="rId36"/>
    <p:sldId id="759" r:id="rId37"/>
    <p:sldId id="761" r:id="rId38"/>
    <p:sldId id="762" r:id="rId39"/>
    <p:sldId id="763" r:id="rId40"/>
    <p:sldId id="755" r:id="rId41"/>
    <p:sldId id="764" r:id="rId42"/>
    <p:sldId id="770" r:id="rId43"/>
    <p:sldId id="766" r:id="rId44"/>
    <p:sldId id="767" r:id="rId45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0797867-21F8-46C2-B6F3-F97F0FC36AB7}">
          <p14:sldIdLst>
            <p14:sldId id="476"/>
            <p14:sldId id="696"/>
            <p14:sldId id="650"/>
            <p14:sldId id="693"/>
            <p14:sldId id="687"/>
            <p14:sldId id="703"/>
            <p14:sldId id="736"/>
            <p14:sldId id="692"/>
            <p14:sldId id="768"/>
            <p14:sldId id="705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8"/>
            <p14:sldId id="749"/>
            <p14:sldId id="747"/>
            <p14:sldId id="751"/>
            <p14:sldId id="752"/>
            <p14:sldId id="750"/>
            <p14:sldId id="753"/>
            <p14:sldId id="754"/>
            <p14:sldId id="756"/>
            <p14:sldId id="757"/>
            <p14:sldId id="769"/>
            <p14:sldId id="759"/>
            <p14:sldId id="761"/>
            <p14:sldId id="762"/>
            <p14:sldId id="763"/>
            <p14:sldId id="755"/>
            <p14:sldId id="764"/>
            <p14:sldId id="770"/>
            <p14:sldId id="766"/>
            <p14:sldId id="767"/>
          </p14:sldIdLst>
        </p14:section>
        <p14:section name="보류" id="{8C10BFBA-97CD-4882-8E5C-6240C8790AC5}">
          <p14:sldIdLst/>
        </p14:section>
      </p14:sectionLst>
    </p:ext>
    <p:ext uri="{EFAFB233-063F-42B5-8137-9DF3F51BA10A}">
      <p15:sldGuideLst xmlns:p15="http://schemas.microsoft.com/office/powerpoint/2012/main">
        <p15:guide id="3" pos="710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7" orient="horz" pos="640" userDrawn="1">
          <p15:clr>
            <a:srgbClr val="A4A3A4"/>
          </p15:clr>
        </p15:guide>
        <p15:guide id="9" orient="horz" pos="4042" userDrawn="1">
          <p15:clr>
            <a:srgbClr val="A4A3A4"/>
          </p15:clr>
        </p15:guide>
        <p15:guide id="10" orient="horz" pos="913" userDrawn="1">
          <p15:clr>
            <a:srgbClr val="A4A3A4"/>
          </p15:clr>
        </p15:guide>
        <p15:guide id="11" orient="horz" pos="2954" userDrawn="1">
          <p15:clr>
            <a:srgbClr val="A4A3A4"/>
          </p15:clr>
        </p15:guide>
        <p15:guide id="12" pos="4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FFFF"/>
    <a:srgbClr val="B78CAD"/>
    <a:srgbClr val="634978"/>
    <a:srgbClr val="DDC9D8"/>
    <a:srgbClr val="D86CC3"/>
    <a:srgbClr val="E6E6E6"/>
    <a:srgbClr val="145566"/>
    <a:srgbClr val="F69E48"/>
    <a:srgbClr val="D0C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4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976" y="168"/>
      </p:cViewPr>
      <p:guideLst>
        <p:guide pos="710"/>
        <p:guide pos="7378"/>
        <p:guide orient="horz" pos="640"/>
        <p:guide orient="horz" pos="4042"/>
        <p:guide orient="horz" pos="913"/>
        <p:guide orient="horz" pos="2954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18831" cy="495029"/>
          </a:xfrm>
          <a:prstGeom prst="rect">
            <a:avLst/>
          </a:prstGeom>
        </p:spPr>
        <p:txBody>
          <a:bodyPr vert="horz" lIns="90654" tIns="45327" rIns="90654" bIns="45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4" y="1"/>
            <a:ext cx="2918831" cy="495029"/>
          </a:xfrm>
          <a:prstGeom prst="rect">
            <a:avLst/>
          </a:prstGeom>
        </p:spPr>
        <p:txBody>
          <a:bodyPr vert="horz" lIns="90654" tIns="45327" rIns="90654" bIns="45327" rtlCol="0"/>
          <a:lstStyle>
            <a:lvl1pPr algn="r">
              <a:defRPr sz="1200"/>
            </a:lvl1pPr>
          </a:lstStyle>
          <a:p>
            <a:fld id="{B617D262-C992-8849-A01B-5D78C027A5D8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54" tIns="45327" rIns="90654" bIns="45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54" tIns="45327" rIns="90654" bIns="45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0654" tIns="45327" rIns="90654" bIns="45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1" cy="495028"/>
          </a:xfrm>
          <a:prstGeom prst="rect">
            <a:avLst/>
          </a:prstGeom>
        </p:spPr>
        <p:txBody>
          <a:bodyPr vert="horz" lIns="90654" tIns="45327" rIns="90654" bIns="45327" rtlCol="0" anchor="b"/>
          <a:lstStyle>
            <a:lvl1pPr algn="r">
              <a:defRPr sz="1200"/>
            </a:lvl1pPr>
          </a:lstStyle>
          <a:p>
            <a:fld id="{32C23604-490F-1740-AE5B-1CABC553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1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10BA6-A9D0-44AF-A8F3-B32176F0E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965A2B-1590-4D9A-AF13-A9A957324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954"/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4EDEC-3C95-42C9-A611-E6ABFD4A2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29023" y="635635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9F64296C-B07A-4733-84F4-EE28D9870F26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0B2BE1-B40C-42D0-ACA0-26BD98D0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403095" y="1784364"/>
            <a:ext cx="265846" cy="216000"/>
          </a:xfrm>
          <a:prstGeom prst="rect">
            <a:avLst/>
          </a:prstGeom>
          <a:solidFill>
            <a:srgbClr val="2F0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15"/>
          </a:p>
        </p:txBody>
      </p:sp>
    </p:spTree>
    <p:extLst>
      <p:ext uri="{BB962C8B-B14F-4D97-AF65-F5344CB8AC3E}">
        <p14:creationId xmlns:p14="http://schemas.microsoft.com/office/powerpoint/2010/main" val="213170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1542BA-796C-4024-9E08-19AEA77E0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556" y="987428"/>
            <a:ext cx="6172199" cy="4873625"/>
          </a:xfr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447A06-5191-4E30-A652-5F9D0DD31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EF397A-CB76-4B64-B28C-D8F517BD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EFD3C-259E-4534-B2C9-2FEA449DEA98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655DA6-861D-42FF-B992-94D9259A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57FF85-DFE6-41B9-AD29-6B923FF9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7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6757EC-F997-471A-9ACE-E6DF79ECF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A0F2A-0C53-419D-9BAC-24D11BE0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618F-D53E-4A4D-A9A8-2E3EC4529878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37CE5-F4E3-49AB-BAD0-31E5FD87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043FAB-2CF4-4464-BA12-E9D94A10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096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45BD5C-4395-4203-B5A4-A976843EC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0010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A11AFF-8EE0-446F-BF4B-F47A84AF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4D078-4E4E-45B5-ABE7-ED579C55FE88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62768B-589D-47C0-8402-F758D334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ECCA1-03BF-42F0-AE6D-A39EE9D9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9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2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1614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5771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9342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6933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9581D-8046-41E3-AD19-32F97BC461ED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22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E17C-B911-4BD2-94A1-BBAA6F916E95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7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526520"/>
            <a:ext cx="2743200" cy="365125"/>
          </a:xfrm>
        </p:spPr>
        <p:txBody>
          <a:bodyPr/>
          <a:lstStyle>
            <a:lvl1pPr marL="281361" indent="-281361">
              <a:buFont typeface="+mj-lt"/>
              <a:buAutoNum type="arabicPeriod"/>
              <a:defRPr b="1"/>
            </a:lvl1pPr>
          </a:lstStyle>
          <a:p>
            <a:pPr marL="0" indent="0">
              <a:buFont typeface="+mj-lt"/>
              <a:buNone/>
            </a:pPr>
            <a:fld id="{7EF9CAC8-D726-42F8-BF7B-80A2D0C22F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marL="0" indent="0">
                <a:buFont typeface="+mj-lt"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cK Confidential">
            <a:extLst>
              <a:ext uri="{FF2B5EF4-FFF2-40B4-BE49-F238E27FC236}">
                <a16:creationId xmlns:a16="http://schemas.microsoft.com/office/drawing/2014/main" id="{32A50F5C-EB32-402D-93BC-98A969E87A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4274" y="6556843"/>
            <a:ext cx="3927760" cy="36512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l" defTabSz="842618" latinLnBrk="0"/>
            <a:r>
              <a:rPr kumimoji="0" lang="en-US" altLang="ko-KR" sz="985" b="0" i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This document is strictly confidential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FFBFFC-DFF6-462D-B93F-1F1AA4B8E2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1441" y="6656116"/>
            <a:ext cx="1377921" cy="122246"/>
          </a:xfrm>
          <a:prstGeom prst="rect">
            <a:avLst/>
          </a:prstGeom>
        </p:spPr>
      </p:pic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450339" y="394950"/>
            <a:ext cx="221538" cy="180000"/>
          </a:xfrm>
          <a:prstGeom prst="rect">
            <a:avLst/>
          </a:prstGeom>
          <a:solidFill>
            <a:srgbClr val="2F0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15"/>
          </a:p>
        </p:txBody>
      </p:sp>
    </p:spTree>
    <p:extLst>
      <p:ext uri="{BB962C8B-B14F-4D97-AF65-F5344CB8AC3E}">
        <p14:creationId xmlns:p14="http://schemas.microsoft.com/office/powerpoint/2010/main" val="1371509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674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1925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65177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4140-BD6D-40CD-BEE5-34B408951DC6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7688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cK Confidential">
            <a:extLst>
              <a:ext uri="{FF2B5EF4-FFF2-40B4-BE49-F238E27FC236}">
                <a16:creationId xmlns:a16="http://schemas.microsoft.com/office/drawing/2014/main" id="{FFE904F1-88CB-4CBE-9D43-E2AA707A86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7838" y="6534676"/>
            <a:ext cx="3927760" cy="36512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l" defTabSz="684627" latinLnBrk="0"/>
            <a:r>
              <a:rPr kumimoji="0" lang="en-US" altLang="ko-KR" sz="800" b="0" i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This document is strictly confidential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2A7946-EE7E-4045-8ED9-0F1C22804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77" y="6687968"/>
            <a:ext cx="725088" cy="7912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61CAFBA-E81E-4D94-B010-3601AFC88E17}"/>
              </a:ext>
            </a:extLst>
          </p:cNvPr>
          <p:cNvSpPr txBox="1">
            <a:spLocks/>
          </p:cNvSpPr>
          <p:nvPr userDrawn="1"/>
        </p:nvSpPr>
        <p:spPr>
          <a:xfrm>
            <a:off x="9069494" y="65449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228606" indent="-228606" algn="r" defTabSz="914400" rtl="0" eaLnBrk="1" latinLnBrk="1" hangingPunct="1">
              <a:buFont typeface="+mj-lt"/>
              <a:buAutoNum type="arabicPeriod"/>
              <a:defRPr sz="800" b="1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fld id="{7EF9CAC8-D726-42F8-BF7B-80A2D0C22F3C}" type="slidenum">
              <a:rPr lang="en-US" b="0" smtClean="0">
                <a:solidFill>
                  <a:prstClr val="black">
                    <a:tint val="75000"/>
                  </a:prstClr>
                </a:solidFill>
              </a:rPr>
              <a:pPr marL="0" indent="0">
                <a:buFont typeface="+mj-lt"/>
                <a:buNone/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D1AC13D-0879-4E7E-BAF8-57482FF28608}"/>
              </a:ext>
            </a:extLst>
          </p:cNvPr>
          <p:cNvCxnSpPr>
            <a:cxnSpLocks/>
          </p:cNvCxnSpPr>
          <p:nvPr userDrawn="1"/>
        </p:nvCxnSpPr>
        <p:spPr>
          <a:xfrm flipH="1">
            <a:off x="477838" y="6572250"/>
            <a:ext cx="1123632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7440895-FAB9-44C1-89CB-FB60CAFA506B}"/>
              </a:ext>
            </a:extLst>
          </p:cNvPr>
          <p:cNvCxnSpPr>
            <a:cxnSpLocks/>
          </p:cNvCxnSpPr>
          <p:nvPr userDrawn="1"/>
        </p:nvCxnSpPr>
        <p:spPr>
          <a:xfrm flipH="1">
            <a:off x="477838" y="701119"/>
            <a:ext cx="1123632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>
            <a:extLst>
              <a:ext uri="{FF2B5EF4-FFF2-40B4-BE49-F238E27FC236}">
                <a16:creationId xmlns:a16="http://schemas.microsoft.com/office/drawing/2014/main" id="{632CB4C3-3F07-4F81-A104-C825A6E5076D}"/>
              </a:ext>
            </a:extLst>
          </p:cNvPr>
          <p:cNvSpPr/>
          <p:nvPr userDrawn="1"/>
        </p:nvSpPr>
        <p:spPr>
          <a:xfrm>
            <a:off x="490696" y="195969"/>
            <a:ext cx="200261" cy="200261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82"/>
          </a:p>
        </p:txBody>
      </p:sp>
    </p:spTree>
    <p:extLst>
      <p:ext uri="{BB962C8B-B14F-4D97-AF65-F5344CB8AC3E}">
        <p14:creationId xmlns:p14="http://schemas.microsoft.com/office/powerpoint/2010/main" val="2619460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88D2F-909A-43C6-B924-8F5C8D5FE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8556C9-6820-439C-806E-FFDDA602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6E43-DC1D-471E-99F5-5C8A5CDC929C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6E5499-FC63-4F41-A9E3-C6E361A6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19AAE-9475-4F43-A35C-366D7454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9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7EEE9-D41A-4668-92D5-0FCE4D055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339" y="4589466"/>
            <a:ext cx="10515600" cy="1500187"/>
          </a:xfrm>
        </p:spPr>
        <p:txBody>
          <a:bodyPr/>
          <a:lstStyle>
            <a:lvl1pPr marL="0" indent="0">
              <a:buNone/>
              <a:defRPr sz="2954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099EE-5C38-44AB-850B-FC16E816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376F-86F5-46AE-B7C2-BAB2828E2B3D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D5F29-82EC-4AE3-A847-5C892DE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29BFBA-FECA-469C-855A-0F942B8F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85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3435B-3D24-43AD-81FF-442BCAF5A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5164015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D3570-B2BF-4176-9AEC-C0692D90A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9785" y="1825625"/>
            <a:ext cx="5164016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625C04-E8D4-4C0C-BE18-12A60349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BDF13-A8E6-4D2D-8695-7F773DAA0CB5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095A2D-529A-462C-94A3-3A8992CE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0DB1EE-0ED1-4BD7-9CDE-677BECE4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8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F01D7-5086-4725-A7BA-84C1A427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154" y="1681163"/>
            <a:ext cx="5158154" cy="823912"/>
          </a:xfr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29E0D9-80AE-4D1C-BBAF-4DE99071B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154" y="2505075"/>
            <a:ext cx="5158154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DB6E45-6FF9-453E-89EB-997302989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553" cy="823912"/>
          </a:xfr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62D7AA-A374-45F4-80F1-DBA6EF962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553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2520E4-A47D-4D26-B66E-5E453005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D804-B43C-4D1B-B550-D6D4946C5CA9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9ED8BB-7789-40E0-B460-45BCA1F3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DD2A8F-0C52-4AB5-90C2-F61D8DDF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910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EC146B-255D-42E5-87DC-BEB4C508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9581D-8046-41E3-AD19-32F97BC461ED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861B3F-A296-4EA9-AC2B-7F2D718C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70E65-DB09-4B51-8CD4-C4E905FE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CE4E3DD-DF4B-460A-B723-D6A315EA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7905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32782B-0352-41B8-A73D-7649D4FB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E17C-B911-4BD2-94A1-BBAA6F916E95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22BC1A-6F6B-4828-8548-653C0C40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6FD71-D8A6-46BC-9AD5-33E75BF7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57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11E75-6344-4468-BCAF-8A2D1EEF5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556" y="987428"/>
            <a:ext cx="6172199" cy="4873625"/>
          </a:xfr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1E3A89-FC56-4C99-86C5-5B58E69F8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E4AFDF-CB1D-43BC-819F-CCF48198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25B4-96C9-47A3-B93A-D74E532C40A8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60DF3C-A938-4897-8FC5-B563D9FF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AA5B8B-3FDD-4886-8199-871AC0DA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8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F89D78-85CF-4486-BD29-BB1ABB83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1FC756-EEE4-4E6C-890A-1AA862BD3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970FD-0C54-4767-97EF-1C4FFBF73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94140-BD6D-40CD-BEE5-34B408951DC6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EEA75-F682-463A-AAA1-4789157B0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D33B7-C3E9-49B1-A52B-004F3354A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2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hdr="0" ftr="0" dt="0"/>
  <p:txStyles>
    <p:titleStyle>
      <a:lvl1pPr algn="l" defTabSz="1125444" rtl="0" eaLnBrk="1" latinLnBrk="1" hangingPunct="1">
        <a:lnSpc>
          <a:spcPct val="90000"/>
        </a:lnSpc>
        <a:spcBef>
          <a:spcPct val="0"/>
        </a:spcBef>
        <a:buNone/>
        <a:defRPr sz="5416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j-cs"/>
        </a:defRPr>
      </a:lvl1pPr>
    </p:titleStyle>
    <p:bodyStyle>
      <a:lvl1pPr marL="281361" indent="-281361" algn="l" defTabSz="1125444" rtl="0" eaLnBrk="1" latinLnBrk="1" hangingPunct="1">
        <a:lnSpc>
          <a:spcPct val="90000"/>
        </a:lnSpc>
        <a:spcBef>
          <a:spcPts val="1231"/>
        </a:spcBef>
        <a:buFont typeface="Arial" panose="020B0604020202020204" pitchFamily="34" charset="0"/>
        <a:buChar char="•"/>
        <a:defRPr sz="3446" kern="1200">
          <a:solidFill>
            <a:schemeClr val="tx1"/>
          </a:solidFill>
          <a:latin typeface="+mn-lt"/>
          <a:ea typeface="+mn-ea"/>
          <a:cs typeface="+mn-cs"/>
        </a:defRPr>
      </a:lvl1pPr>
      <a:lvl2pPr marL="84408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94140-BD6D-40CD-BEE5-34B408951DC6}" type="datetime1">
              <a:rPr lang="ko-KR" altLang="en-US" smtClean="0"/>
              <a:t>2019. 8. 28.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BC877-86D6-4DE4-851F-8677DFC2D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38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12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11" Type="http://schemas.openxmlformats.org/officeDocument/2006/relationships/image" Target="../media/image40.png"/><Relationship Id="rId5" Type="http://schemas.openxmlformats.org/officeDocument/2006/relationships/image" Target="../media/image12.png"/><Relationship Id="rId10" Type="http://schemas.openxmlformats.org/officeDocument/2006/relationships/image" Target="../media/image39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8/02/19/a-long-peek-into-reinforcement-learning.html#key-concept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8/04/08/policy-gradient-algorithms.html#off-policy-policy-gradient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3259F4DA-4D4B-493F-A3BA-579CB6987177}"/>
              </a:ext>
            </a:extLst>
          </p:cNvPr>
          <p:cNvSpPr/>
          <p:nvPr/>
        </p:nvSpPr>
        <p:spPr>
          <a:xfrm>
            <a:off x="0" y="-4686"/>
            <a:ext cx="12192000" cy="6857133"/>
          </a:xfrm>
          <a:prstGeom prst="rect">
            <a:avLst/>
          </a:prstGeom>
          <a:solidFill>
            <a:srgbClr val="2F0457">
              <a:alpha val="86000"/>
            </a:srgbClr>
          </a:solidFill>
        </p:spPr>
        <p:txBody>
          <a:bodyPr wrap="square" lIns="0" tIns="0" rIns="0" bIns="0" rtlCol="0"/>
          <a:lstStyle/>
          <a:p>
            <a:endParaRPr sz="982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46B40D7A-182B-4B59-A18E-FFA26960E9AC}"/>
              </a:ext>
            </a:extLst>
          </p:cNvPr>
          <p:cNvSpPr txBox="1">
            <a:spLocks/>
          </p:cNvSpPr>
          <p:nvPr/>
        </p:nvSpPr>
        <p:spPr>
          <a:xfrm>
            <a:off x="3226289" y="4263618"/>
            <a:ext cx="5739763" cy="656605"/>
          </a:xfrm>
          <a:prstGeom prst="rect">
            <a:avLst/>
          </a:prstGeom>
        </p:spPr>
        <p:txBody>
          <a:bodyPr vert="horz" wrap="square" lIns="0" tIns="30495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Arial" panose="020B0604020202020204" pitchFamily="34" charset="0"/>
              </a:rPr>
              <a:t>MACHINE INTELLIGENCE FOR MANUFACTURING</a:t>
            </a:r>
          </a:p>
          <a:p>
            <a:pPr algn="ctr">
              <a:lnSpc>
                <a:spcPct val="100000"/>
              </a:lnSpc>
              <a:spcBef>
                <a:spcPts val="161"/>
              </a:spcBef>
            </a:pPr>
            <a:r>
              <a:rPr lang="en-US" sz="16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Creatively designed and beautifully engineered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9868323-E0F8-4E6F-9B24-7131E8AB988B}"/>
              </a:ext>
            </a:extLst>
          </p:cNvPr>
          <p:cNvGrpSpPr/>
          <p:nvPr/>
        </p:nvGrpSpPr>
        <p:grpSpPr>
          <a:xfrm>
            <a:off x="3226289" y="2803228"/>
            <a:ext cx="5739763" cy="626202"/>
            <a:chOff x="3226289" y="2803228"/>
            <a:chExt cx="5739763" cy="626202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B759A420-9524-45BB-871A-124E418DA692}"/>
                </a:ext>
              </a:extLst>
            </p:cNvPr>
            <p:cNvSpPr/>
            <p:nvPr/>
          </p:nvSpPr>
          <p:spPr>
            <a:xfrm>
              <a:off x="8184881" y="2810781"/>
              <a:ext cx="304954" cy="613373"/>
            </a:xfrm>
            <a:custGeom>
              <a:avLst/>
              <a:gdLst/>
              <a:ahLst/>
              <a:cxnLst/>
              <a:rect l="l" t="t" r="r" b="b"/>
              <a:pathLst>
                <a:path w="558800" h="1123950">
                  <a:moveTo>
                    <a:pt x="548716" y="0"/>
                  </a:moveTo>
                  <a:lnTo>
                    <a:pt x="398412" y="0"/>
                  </a:lnTo>
                  <a:lnTo>
                    <a:pt x="373135" y="39714"/>
                  </a:lnTo>
                  <a:lnTo>
                    <a:pt x="345948" y="79681"/>
                  </a:lnTo>
                  <a:lnTo>
                    <a:pt x="317161" y="119648"/>
                  </a:lnTo>
                  <a:lnTo>
                    <a:pt x="287083" y="159362"/>
                  </a:lnTo>
                  <a:lnTo>
                    <a:pt x="256026" y="198570"/>
                  </a:lnTo>
                  <a:lnTo>
                    <a:pt x="224298" y="237021"/>
                  </a:lnTo>
                  <a:lnTo>
                    <a:pt x="184942" y="282754"/>
                  </a:lnTo>
                  <a:lnTo>
                    <a:pt x="145616" y="326507"/>
                  </a:lnTo>
                  <a:lnTo>
                    <a:pt x="106888" y="367815"/>
                  </a:lnTo>
                  <a:lnTo>
                    <a:pt x="69330" y="406213"/>
                  </a:lnTo>
                  <a:lnTo>
                    <a:pt x="33510" y="441236"/>
                  </a:lnTo>
                  <a:lnTo>
                    <a:pt x="0" y="472421"/>
                  </a:lnTo>
                  <a:lnTo>
                    <a:pt x="406969" y="1123329"/>
                  </a:lnTo>
                  <a:lnTo>
                    <a:pt x="558604" y="1123329"/>
                  </a:lnTo>
                  <a:lnTo>
                    <a:pt x="162956" y="493373"/>
                  </a:lnTo>
                  <a:lnTo>
                    <a:pt x="204674" y="453853"/>
                  </a:lnTo>
                  <a:lnTo>
                    <a:pt x="245320" y="411672"/>
                  </a:lnTo>
                  <a:lnTo>
                    <a:pt x="284691" y="367539"/>
                  </a:lnTo>
                  <a:lnTo>
                    <a:pt x="322589" y="322168"/>
                  </a:lnTo>
                  <a:lnTo>
                    <a:pt x="358813" y="276269"/>
                  </a:lnTo>
                  <a:lnTo>
                    <a:pt x="393163" y="230555"/>
                  </a:lnTo>
                  <a:lnTo>
                    <a:pt x="425440" y="185737"/>
                  </a:lnTo>
                  <a:lnTo>
                    <a:pt x="455443" y="142527"/>
                  </a:lnTo>
                  <a:lnTo>
                    <a:pt x="482972" y="101637"/>
                  </a:lnTo>
                  <a:lnTo>
                    <a:pt x="507827" y="63777"/>
                  </a:lnTo>
                  <a:lnTo>
                    <a:pt x="529808" y="29661"/>
                  </a:lnTo>
                  <a:lnTo>
                    <a:pt x="548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087821B4-DEC2-45CF-BD1F-BEDFA8D38EE2}"/>
                </a:ext>
              </a:extLst>
            </p:cNvPr>
            <p:cNvSpPr/>
            <p:nvPr/>
          </p:nvSpPr>
          <p:spPr>
            <a:xfrm>
              <a:off x="8053708" y="2810777"/>
              <a:ext cx="67228" cy="613373"/>
            </a:xfrm>
            <a:custGeom>
              <a:avLst/>
              <a:gdLst/>
              <a:ahLst/>
              <a:cxnLst/>
              <a:rect l="l" t="t" r="r" b="b"/>
              <a:pathLst>
                <a:path w="123190" h="1123950">
                  <a:moveTo>
                    <a:pt x="122622" y="0"/>
                  </a:moveTo>
                  <a:lnTo>
                    <a:pt x="0" y="0"/>
                  </a:lnTo>
                  <a:lnTo>
                    <a:pt x="0" y="1123322"/>
                  </a:lnTo>
                  <a:lnTo>
                    <a:pt x="122622" y="1123322"/>
                  </a:lnTo>
                  <a:lnTo>
                    <a:pt x="122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878D3C50-D14E-4EB1-86BB-60598CB04FA5}"/>
                </a:ext>
              </a:extLst>
            </p:cNvPr>
            <p:cNvSpPr/>
            <p:nvPr/>
          </p:nvSpPr>
          <p:spPr>
            <a:xfrm>
              <a:off x="4998471" y="2810784"/>
              <a:ext cx="67228" cy="613373"/>
            </a:xfrm>
            <a:custGeom>
              <a:avLst/>
              <a:gdLst/>
              <a:ahLst/>
              <a:cxnLst/>
              <a:rect l="l" t="t" r="r" b="b"/>
              <a:pathLst>
                <a:path w="123190" h="1123950">
                  <a:moveTo>
                    <a:pt x="0" y="1123322"/>
                  </a:moveTo>
                  <a:lnTo>
                    <a:pt x="122635" y="1123322"/>
                  </a:lnTo>
                  <a:lnTo>
                    <a:pt x="122635" y="0"/>
                  </a:lnTo>
                  <a:lnTo>
                    <a:pt x="0" y="0"/>
                  </a:lnTo>
                  <a:lnTo>
                    <a:pt x="0" y="11233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5438367B-0234-48C0-854F-B52C7555571C}"/>
                </a:ext>
              </a:extLst>
            </p:cNvPr>
            <p:cNvSpPr/>
            <p:nvPr/>
          </p:nvSpPr>
          <p:spPr>
            <a:xfrm>
              <a:off x="4596484" y="2810781"/>
              <a:ext cx="304954" cy="613373"/>
            </a:xfrm>
            <a:custGeom>
              <a:avLst/>
              <a:gdLst/>
              <a:ahLst/>
              <a:cxnLst/>
              <a:rect l="l" t="t" r="r" b="b"/>
              <a:pathLst>
                <a:path w="558800" h="1123950">
                  <a:moveTo>
                    <a:pt x="548716" y="0"/>
                  </a:moveTo>
                  <a:lnTo>
                    <a:pt x="398406" y="0"/>
                  </a:lnTo>
                  <a:lnTo>
                    <a:pt x="373134" y="39714"/>
                  </a:lnTo>
                  <a:lnTo>
                    <a:pt x="345950" y="79681"/>
                  </a:lnTo>
                  <a:lnTo>
                    <a:pt x="317165" y="119648"/>
                  </a:lnTo>
                  <a:lnTo>
                    <a:pt x="287089" y="159362"/>
                  </a:lnTo>
                  <a:lnTo>
                    <a:pt x="256032" y="198570"/>
                  </a:lnTo>
                  <a:lnTo>
                    <a:pt x="224305" y="237021"/>
                  </a:lnTo>
                  <a:lnTo>
                    <a:pt x="184948" y="282754"/>
                  </a:lnTo>
                  <a:lnTo>
                    <a:pt x="145622" y="326507"/>
                  </a:lnTo>
                  <a:lnTo>
                    <a:pt x="106894" y="367815"/>
                  </a:lnTo>
                  <a:lnTo>
                    <a:pt x="69334" y="406213"/>
                  </a:lnTo>
                  <a:lnTo>
                    <a:pt x="33513" y="441236"/>
                  </a:lnTo>
                  <a:lnTo>
                    <a:pt x="0" y="472421"/>
                  </a:lnTo>
                  <a:lnTo>
                    <a:pt x="406982" y="1123329"/>
                  </a:lnTo>
                  <a:lnTo>
                    <a:pt x="558611" y="1123329"/>
                  </a:lnTo>
                  <a:lnTo>
                    <a:pt x="162962" y="493373"/>
                  </a:lnTo>
                  <a:lnTo>
                    <a:pt x="204679" y="453853"/>
                  </a:lnTo>
                  <a:lnTo>
                    <a:pt x="245323" y="411672"/>
                  </a:lnTo>
                  <a:lnTo>
                    <a:pt x="284694" y="367539"/>
                  </a:lnTo>
                  <a:lnTo>
                    <a:pt x="322591" y="322168"/>
                  </a:lnTo>
                  <a:lnTo>
                    <a:pt x="358814" y="276269"/>
                  </a:lnTo>
                  <a:lnTo>
                    <a:pt x="393164" y="230555"/>
                  </a:lnTo>
                  <a:lnTo>
                    <a:pt x="425441" y="185737"/>
                  </a:lnTo>
                  <a:lnTo>
                    <a:pt x="455443" y="142527"/>
                  </a:lnTo>
                  <a:lnTo>
                    <a:pt x="482972" y="101637"/>
                  </a:lnTo>
                  <a:lnTo>
                    <a:pt x="507827" y="63777"/>
                  </a:lnTo>
                  <a:lnTo>
                    <a:pt x="529808" y="29661"/>
                  </a:lnTo>
                  <a:lnTo>
                    <a:pt x="548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A7BA28C1-103C-4185-A676-5EAEC8D85A99}"/>
                </a:ext>
              </a:extLst>
            </p:cNvPr>
            <p:cNvSpPr/>
            <p:nvPr/>
          </p:nvSpPr>
          <p:spPr>
            <a:xfrm>
              <a:off x="3927825" y="2803230"/>
              <a:ext cx="402678" cy="620651"/>
            </a:xfrm>
            <a:custGeom>
              <a:avLst/>
              <a:gdLst/>
              <a:ahLst/>
              <a:cxnLst/>
              <a:rect l="l" t="t" r="r" b="b"/>
              <a:pathLst>
                <a:path w="737870" h="1137285">
                  <a:moveTo>
                    <a:pt x="369821" y="0"/>
                  </a:moveTo>
                  <a:lnTo>
                    <a:pt x="318481" y="2693"/>
                  </a:lnTo>
                  <a:lnTo>
                    <a:pt x="270443" y="10599"/>
                  </a:lnTo>
                  <a:lnTo>
                    <a:pt x="225845" y="23451"/>
                  </a:lnTo>
                  <a:lnTo>
                    <a:pt x="184829" y="40986"/>
                  </a:lnTo>
                  <a:lnTo>
                    <a:pt x="147534" y="62939"/>
                  </a:lnTo>
                  <a:lnTo>
                    <a:pt x="114102" y="89046"/>
                  </a:lnTo>
                  <a:lnTo>
                    <a:pt x="84672" y="119041"/>
                  </a:lnTo>
                  <a:lnTo>
                    <a:pt x="59385" y="152661"/>
                  </a:lnTo>
                  <a:lnTo>
                    <a:pt x="38380" y="189641"/>
                  </a:lnTo>
                  <a:lnTo>
                    <a:pt x="21799" y="229716"/>
                  </a:lnTo>
                  <a:lnTo>
                    <a:pt x="9782" y="272622"/>
                  </a:lnTo>
                  <a:lnTo>
                    <a:pt x="2468" y="318095"/>
                  </a:lnTo>
                  <a:lnTo>
                    <a:pt x="0" y="365869"/>
                  </a:lnTo>
                  <a:lnTo>
                    <a:pt x="0" y="1137163"/>
                  </a:lnTo>
                  <a:lnTo>
                    <a:pt x="122603" y="1137163"/>
                  </a:lnTo>
                  <a:lnTo>
                    <a:pt x="122603" y="365869"/>
                  </a:lnTo>
                  <a:lnTo>
                    <a:pt x="126719" y="313771"/>
                  </a:lnTo>
                  <a:lnTo>
                    <a:pt x="138533" y="268169"/>
                  </a:lnTo>
                  <a:lnTo>
                    <a:pt x="157250" y="228965"/>
                  </a:lnTo>
                  <a:lnTo>
                    <a:pt x="182070" y="196062"/>
                  </a:lnTo>
                  <a:lnTo>
                    <a:pt x="212197" y="169360"/>
                  </a:lnTo>
                  <a:lnTo>
                    <a:pt x="246833" y="148762"/>
                  </a:lnTo>
                  <a:lnTo>
                    <a:pt x="285181" y="134171"/>
                  </a:lnTo>
                  <a:lnTo>
                    <a:pt x="326443" y="125488"/>
                  </a:lnTo>
                  <a:lnTo>
                    <a:pt x="369821" y="122616"/>
                  </a:lnTo>
                  <a:lnTo>
                    <a:pt x="657196" y="122616"/>
                  </a:lnTo>
                  <a:lnTo>
                    <a:pt x="654546" y="119041"/>
                  </a:lnTo>
                  <a:lnTo>
                    <a:pt x="625456" y="89046"/>
                  </a:lnTo>
                  <a:lnTo>
                    <a:pt x="592315" y="62939"/>
                  </a:lnTo>
                  <a:lnTo>
                    <a:pt x="555237" y="40986"/>
                  </a:lnTo>
                  <a:lnTo>
                    <a:pt x="514335" y="23451"/>
                  </a:lnTo>
                  <a:lnTo>
                    <a:pt x="469723" y="10599"/>
                  </a:lnTo>
                  <a:lnTo>
                    <a:pt x="421513" y="2693"/>
                  </a:lnTo>
                  <a:lnTo>
                    <a:pt x="369821" y="0"/>
                  </a:lnTo>
                  <a:close/>
                </a:path>
                <a:path w="737870" h="1137285">
                  <a:moveTo>
                    <a:pt x="657196" y="122616"/>
                  </a:moveTo>
                  <a:lnTo>
                    <a:pt x="369821" y="122616"/>
                  </a:lnTo>
                  <a:lnTo>
                    <a:pt x="414105" y="125488"/>
                  </a:lnTo>
                  <a:lnTo>
                    <a:pt x="455556" y="134171"/>
                  </a:lnTo>
                  <a:lnTo>
                    <a:pt x="493539" y="148762"/>
                  </a:lnTo>
                  <a:lnTo>
                    <a:pt x="527420" y="169360"/>
                  </a:lnTo>
                  <a:lnTo>
                    <a:pt x="556563" y="196062"/>
                  </a:lnTo>
                  <a:lnTo>
                    <a:pt x="580335" y="228965"/>
                  </a:lnTo>
                  <a:lnTo>
                    <a:pt x="598100" y="268169"/>
                  </a:lnTo>
                  <a:lnTo>
                    <a:pt x="609225" y="313771"/>
                  </a:lnTo>
                  <a:lnTo>
                    <a:pt x="613074" y="365869"/>
                  </a:lnTo>
                  <a:lnTo>
                    <a:pt x="613074" y="567588"/>
                  </a:lnTo>
                  <a:lnTo>
                    <a:pt x="319831" y="567588"/>
                  </a:lnTo>
                  <a:lnTo>
                    <a:pt x="319831" y="690205"/>
                  </a:lnTo>
                  <a:lnTo>
                    <a:pt x="613074" y="690205"/>
                  </a:lnTo>
                  <a:lnTo>
                    <a:pt x="613074" y="1137163"/>
                  </a:lnTo>
                  <a:lnTo>
                    <a:pt x="737669" y="1137163"/>
                  </a:lnTo>
                  <a:lnTo>
                    <a:pt x="737669" y="365869"/>
                  </a:lnTo>
                  <a:lnTo>
                    <a:pt x="735266" y="318095"/>
                  </a:lnTo>
                  <a:lnTo>
                    <a:pt x="728131" y="272622"/>
                  </a:lnTo>
                  <a:lnTo>
                    <a:pt x="716378" y="229716"/>
                  </a:lnTo>
                  <a:lnTo>
                    <a:pt x="700121" y="189641"/>
                  </a:lnTo>
                  <a:lnTo>
                    <a:pt x="679472" y="152661"/>
                  </a:lnTo>
                  <a:lnTo>
                    <a:pt x="657196" y="122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6EB2936C-3F30-42F1-B75E-96992C6DB898}"/>
                </a:ext>
              </a:extLst>
            </p:cNvPr>
            <p:cNvSpPr/>
            <p:nvPr/>
          </p:nvSpPr>
          <p:spPr>
            <a:xfrm>
              <a:off x="3226289" y="2803230"/>
              <a:ext cx="572135" cy="620651"/>
            </a:xfrm>
            <a:custGeom>
              <a:avLst/>
              <a:gdLst/>
              <a:ahLst/>
              <a:cxnLst/>
              <a:rect l="l" t="t" r="r" b="b"/>
              <a:pathLst>
                <a:path w="1048385" h="1137285">
                  <a:moveTo>
                    <a:pt x="296629" y="0"/>
                  </a:moveTo>
                  <a:lnTo>
                    <a:pt x="242601" y="3157"/>
                  </a:lnTo>
                  <a:lnTo>
                    <a:pt x="195002" y="12405"/>
                  </a:lnTo>
                  <a:lnTo>
                    <a:pt x="153500" y="27407"/>
                  </a:lnTo>
                  <a:lnTo>
                    <a:pt x="117767" y="47826"/>
                  </a:lnTo>
                  <a:lnTo>
                    <a:pt x="87472" y="73328"/>
                  </a:lnTo>
                  <a:lnTo>
                    <a:pt x="62287" y="103574"/>
                  </a:lnTo>
                  <a:lnTo>
                    <a:pt x="41881" y="138229"/>
                  </a:lnTo>
                  <a:lnTo>
                    <a:pt x="25924" y="176957"/>
                  </a:lnTo>
                  <a:lnTo>
                    <a:pt x="14088" y="219422"/>
                  </a:lnTo>
                  <a:lnTo>
                    <a:pt x="6041" y="265286"/>
                  </a:lnTo>
                  <a:lnTo>
                    <a:pt x="1455" y="314214"/>
                  </a:lnTo>
                  <a:lnTo>
                    <a:pt x="0" y="365869"/>
                  </a:lnTo>
                  <a:lnTo>
                    <a:pt x="0" y="1137163"/>
                  </a:lnTo>
                  <a:lnTo>
                    <a:pt x="122609" y="1137163"/>
                  </a:lnTo>
                  <a:lnTo>
                    <a:pt x="122609" y="365869"/>
                  </a:lnTo>
                  <a:lnTo>
                    <a:pt x="124653" y="307718"/>
                  </a:lnTo>
                  <a:lnTo>
                    <a:pt x="131168" y="257772"/>
                  </a:lnTo>
                  <a:lnTo>
                    <a:pt x="142736" y="215893"/>
                  </a:lnTo>
                  <a:lnTo>
                    <a:pt x="183344" y="155777"/>
                  </a:lnTo>
                  <a:lnTo>
                    <a:pt x="251112" y="126254"/>
                  </a:lnTo>
                  <a:lnTo>
                    <a:pt x="296629" y="122616"/>
                  </a:lnTo>
                  <a:lnTo>
                    <a:pt x="518398" y="122616"/>
                  </a:lnTo>
                  <a:lnTo>
                    <a:pt x="501503" y="96377"/>
                  </a:lnTo>
                  <a:lnTo>
                    <a:pt x="472728" y="63587"/>
                  </a:lnTo>
                  <a:lnTo>
                    <a:pt x="438788" y="36839"/>
                  </a:lnTo>
                  <a:lnTo>
                    <a:pt x="398748" y="16849"/>
                  </a:lnTo>
                  <a:lnTo>
                    <a:pt x="351674" y="4331"/>
                  </a:lnTo>
                  <a:lnTo>
                    <a:pt x="296629" y="0"/>
                  </a:lnTo>
                  <a:close/>
                </a:path>
                <a:path w="1048385" h="1137285">
                  <a:moveTo>
                    <a:pt x="518398" y="122616"/>
                  </a:moveTo>
                  <a:lnTo>
                    <a:pt x="296629" y="122616"/>
                  </a:lnTo>
                  <a:lnTo>
                    <a:pt x="341902" y="126254"/>
                  </a:lnTo>
                  <a:lnTo>
                    <a:pt x="378806" y="137261"/>
                  </a:lnTo>
                  <a:lnTo>
                    <a:pt x="430386" y="181942"/>
                  </a:lnTo>
                  <a:lnTo>
                    <a:pt x="457117" y="257772"/>
                  </a:lnTo>
                  <a:lnTo>
                    <a:pt x="462961" y="307718"/>
                  </a:lnTo>
                  <a:lnTo>
                    <a:pt x="464750" y="365869"/>
                  </a:lnTo>
                  <a:lnTo>
                    <a:pt x="464750" y="1137163"/>
                  </a:lnTo>
                  <a:lnTo>
                    <a:pt x="587372" y="1137163"/>
                  </a:lnTo>
                  <a:lnTo>
                    <a:pt x="587372" y="365869"/>
                  </a:lnTo>
                  <a:lnTo>
                    <a:pt x="589403" y="306020"/>
                  </a:lnTo>
                  <a:lnTo>
                    <a:pt x="595837" y="255278"/>
                  </a:lnTo>
                  <a:lnTo>
                    <a:pt x="607183" y="213295"/>
                  </a:lnTo>
                  <a:lnTo>
                    <a:pt x="646653" y="154219"/>
                  </a:lnTo>
                  <a:lnTo>
                    <a:pt x="682500" y="134496"/>
                  </a:lnTo>
                  <a:lnTo>
                    <a:pt x="526048" y="134496"/>
                  </a:lnTo>
                  <a:lnTo>
                    <a:pt x="518398" y="122616"/>
                  </a:lnTo>
                  <a:close/>
                </a:path>
                <a:path w="1048385" h="1137285">
                  <a:moveTo>
                    <a:pt x="998793" y="122616"/>
                  </a:moveTo>
                  <a:lnTo>
                    <a:pt x="755461" y="122616"/>
                  </a:lnTo>
                  <a:lnTo>
                    <a:pt x="800815" y="126254"/>
                  </a:lnTo>
                  <a:lnTo>
                    <a:pt x="837941" y="137261"/>
                  </a:lnTo>
                  <a:lnTo>
                    <a:pt x="890196" y="181942"/>
                  </a:lnTo>
                  <a:lnTo>
                    <a:pt x="917607" y="257772"/>
                  </a:lnTo>
                  <a:lnTo>
                    <a:pt x="923675" y="307718"/>
                  </a:lnTo>
                  <a:lnTo>
                    <a:pt x="925548" y="365869"/>
                  </a:lnTo>
                  <a:lnTo>
                    <a:pt x="925548" y="1137163"/>
                  </a:lnTo>
                  <a:lnTo>
                    <a:pt x="1048177" y="1137163"/>
                  </a:lnTo>
                  <a:lnTo>
                    <a:pt x="1048177" y="365869"/>
                  </a:lnTo>
                  <a:lnTo>
                    <a:pt x="1046799" y="314214"/>
                  </a:lnTo>
                  <a:lnTo>
                    <a:pt x="1042425" y="265286"/>
                  </a:lnTo>
                  <a:lnTo>
                    <a:pt x="1034700" y="219422"/>
                  </a:lnTo>
                  <a:lnTo>
                    <a:pt x="1023267" y="176957"/>
                  </a:lnTo>
                  <a:lnTo>
                    <a:pt x="1007768" y="138229"/>
                  </a:lnTo>
                  <a:lnTo>
                    <a:pt x="998793" y="122616"/>
                  </a:lnTo>
                  <a:close/>
                </a:path>
                <a:path w="1048385" h="1137285">
                  <a:moveTo>
                    <a:pt x="755461" y="0"/>
                  </a:moveTo>
                  <a:lnTo>
                    <a:pt x="701109" y="4055"/>
                  </a:lnTo>
                  <a:lnTo>
                    <a:pt x="654229" y="15966"/>
                  </a:lnTo>
                  <a:lnTo>
                    <a:pt x="614053" y="35348"/>
                  </a:lnTo>
                  <a:lnTo>
                    <a:pt x="579810" y="61820"/>
                  </a:lnTo>
                  <a:lnTo>
                    <a:pt x="550732" y="94997"/>
                  </a:lnTo>
                  <a:lnTo>
                    <a:pt x="526048" y="134496"/>
                  </a:lnTo>
                  <a:lnTo>
                    <a:pt x="682500" y="134496"/>
                  </a:lnTo>
                  <a:lnTo>
                    <a:pt x="711898" y="126011"/>
                  </a:lnTo>
                  <a:lnTo>
                    <a:pt x="755461" y="122616"/>
                  </a:lnTo>
                  <a:lnTo>
                    <a:pt x="998793" y="122616"/>
                  </a:lnTo>
                  <a:lnTo>
                    <a:pt x="987847" y="103574"/>
                  </a:lnTo>
                  <a:lnTo>
                    <a:pt x="963146" y="73328"/>
                  </a:lnTo>
                  <a:lnTo>
                    <a:pt x="933309" y="47826"/>
                  </a:lnTo>
                  <a:lnTo>
                    <a:pt x="897979" y="27407"/>
                  </a:lnTo>
                  <a:lnTo>
                    <a:pt x="856799" y="12405"/>
                  </a:lnTo>
                  <a:lnTo>
                    <a:pt x="809412" y="3157"/>
                  </a:lnTo>
                  <a:lnTo>
                    <a:pt x="7554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6865B092-658A-4F93-B865-F3B8EFF65A59}"/>
                </a:ext>
              </a:extLst>
            </p:cNvPr>
            <p:cNvSpPr/>
            <p:nvPr/>
          </p:nvSpPr>
          <p:spPr>
            <a:xfrm>
              <a:off x="5205697" y="2803230"/>
              <a:ext cx="403718" cy="620651"/>
            </a:xfrm>
            <a:custGeom>
              <a:avLst/>
              <a:gdLst/>
              <a:ahLst/>
              <a:cxnLst/>
              <a:rect l="l" t="t" r="r" b="b"/>
              <a:pathLst>
                <a:path w="739775" h="1137285">
                  <a:moveTo>
                    <a:pt x="369821" y="0"/>
                  </a:moveTo>
                  <a:lnTo>
                    <a:pt x="318485" y="2693"/>
                  </a:lnTo>
                  <a:lnTo>
                    <a:pt x="270449" y="10599"/>
                  </a:lnTo>
                  <a:lnTo>
                    <a:pt x="225853" y="23451"/>
                  </a:lnTo>
                  <a:lnTo>
                    <a:pt x="184837" y="40986"/>
                  </a:lnTo>
                  <a:lnTo>
                    <a:pt x="147543" y="62939"/>
                  </a:lnTo>
                  <a:lnTo>
                    <a:pt x="114110" y="89046"/>
                  </a:lnTo>
                  <a:lnTo>
                    <a:pt x="84678" y="119041"/>
                  </a:lnTo>
                  <a:lnTo>
                    <a:pt x="59390" y="152661"/>
                  </a:lnTo>
                  <a:lnTo>
                    <a:pt x="38384" y="189641"/>
                  </a:lnTo>
                  <a:lnTo>
                    <a:pt x="21801" y="229716"/>
                  </a:lnTo>
                  <a:lnTo>
                    <a:pt x="9783" y="272622"/>
                  </a:lnTo>
                  <a:lnTo>
                    <a:pt x="2469" y="318095"/>
                  </a:lnTo>
                  <a:lnTo>
                    <a:pt x="0" y="365869"/>
                  </a:lnTo>
                  <a:lnTo>
                    <a:pt x="0" y="1137163"/>
                  </a:lnTo>
                  <a:lnTo>
                    <a:pt x="122622" y="1137163"/>
                  </a:lnTo>
                  <a:lnTo>
                    <a:pt x="122622" y="365869"/>
                  </a:lnTo>
                  <a:lnTo>
                    <a:pt x="126737" y="313771"/>
                  </a:lnTo>
                  <a:lnTo>
                    <a:pt x="138552" y="268169"/>
                  </a:lnTo>
                  <a:lnTo>
                    <a:pt x="157268" y="228965"/>
                  </a:lnTo>
                  <a:lnTo>
                    <a:pt x="182087" y="196062"/>
                  </a:lnTo>
                  <a:lnTo>
                    <a:pt x="212213" y="169360"/>
                  </a:lnTo>
                  <a:lnTo>
                    <a:pt x="246847" y="148762"/>
                  </a:lnTo>
                  <a:lnTo>
                    <a:pt x="285191" y="134171"/>
                  </a:lnTo>
                  <a:lnTo>
                    <a:pt x="326448" y="125488"/>
                  </a:lnTo>
                  <a:lnTo>
                    <a:pt x="369821" y="122616"/>
                  </a:lnTo>
                  <a:lnTo>
                    <a:pt x="657656" y="122616"/>
                  </a:lnTo>
                  <a:lnTo>
                    <a:pt x="654967" y="119041"/>
                  </a:lnTo>
                  <a:lnTo>
                    <a:pt x="625537" y="89046"/>
                  </a:lnTo>
                  <a:lnTo>
                    <a:pt x="592104" y="62939"/>
                  </a:lnTo>
                  <a:lnTo>
                    <a:pt x="554810" y="40986"/>
                  </a:lnTo>
                  <a:lnTo>
                    <a:pt x="513794" y="23451"/>
                  </a:lnTo>
                  <a:lnTo>
                    <a:pt x="469197" y="10599"/>
                  </a:lnTo>
                  <a:lnTo>
                    <a:pt x="421159" y="2693"/>
                  </a:lnTo>
                  <a:lnTo>
                    <a:pt x="369821" y="0"/>
                  </a:lnTo>
                  <a:close/>
                </a:path>
                <a:path w="739775" h="1137285">
                  <a:moveTo>
                    <a:pt x="657656" y="122616"/>
                  </a:moveTo>
                  <a:lnTo>
                    <a:pt x="369821" y="122616"/>
                  </a:lnTo>
                  <a:lnTo>
                    <a:pt x="412681" y="125488"/>
                  </a:lnTo>
                  <a:lnTo>
                    <a:pt x="453667" y="134171"/>
                  </a:lnTo>
                  <a:lnTo>
                    <a:pt x="491934" y="148762"/>
                  </a:lnTo>
                  <a:lnTo>
                    <a:pt x="526635" y="169360"/>
                  </a:lnTo>
                  <a:lnTo>
                    <a:pt x="556924" y="196062"/>
                  </a:lnTo>
                  <a:lnTo>
                    <a:pt x="581955" y="228965"/>
                  </a:lnTo>
                  <a:lnTo>
                    <a:pt x="600882" y="268169"/>
                  </a:lnTo>
                  <a:lnTo>
                    <a:pt x="612858" y="313771"/>
                  </a:lnTo>
                  <a:lnTo>
                    <a:pt x="617038" y="365869"/>
                  </a:lnTo>
                  <a:lnTo>
                    <a:pt x="617038" y="1137163"/>
                  </a:lnTo>
                  <a:lnTo>
                    <a:pt x="739642" y="1137163"/>
                  </a:lnTo>
                  <a:lnTo>
                    <a:pt x="739642" y="365869"/>
                  </a:lnTo>
                  <a:lnTo>
                    <a:pt x="737173" y="318095"/>
                  </a:lnTo>
                  <a:lnTo>
                    <a:pt x="729859" y="272622"/>
                  </a:lnTo>
                  <a:lnTo>
                    <a:pt x="717842" y="229716"/>
                  </a:lnTo>
                  <a:lnTo>
                    <a:pt x="701260" y="189641"/>
                  </a:lnTo>
                  <a:lnTo>
                    <a:pt x="680255" y="152661"/>
                  </a:lnTo>
                  <a:lnTo>
                    <a:pt x="657656" y="122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B97B4278-A458-4649-ACB3-AECDA6A9BEA5}"/>
                </a:ext>
              </a:extLst>
            </p:cNvPr>
            <p:cNvSpPr/>
            <p:nvPr/>
          </p:nvSpPr>
          <p:spPr>
            <a:xfrm>
              <a:off x="4465312" y="2810777"/>
              <a:ext cx="67228" cy="613373"/>
            </a:xfrm>
            <a:custGeom>
              <a:avLst/>
              <a:gdLst/>
              <a:ahLst/>
              <a:cxnLst/>
              <a:rect l="l" t="t" r="r" b="b"/>
              <a:pathLst>
                <a:path w="123190" h="1123950">
                  <a:moveTo>
                    <a:pt x="122622" y="0"/>
                  </a:moveTo>
                  <a:lnTo>
                    <a:pt x="0" y="0"/>
                  </a:lnTo>
                  <a:lnTo>
                    <a:pt x="0" y="1123322"/>
                  </a:lnTo>
                  <a:lnTo>
                    <a:pt x="122622" y="1123322"/>
                  </a:lnTo>
                  <a:lnTo>
                    <a:pt x="122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AF760217-AA7B-43D3-9D84-AD7DC39A5DC1}"/>
                </a:ext>
              </a:extLst>
            </p:cNvPr>
            <p:cNvSpPr/>
            <p:nvPr/>
          </p:nvSpPr>
          <p:spPr>
            <a:xfrm>
              <a:off x="6509279" y="2810776"/>
              <a:ext cx="402678" cy="613373"/>
            </a:xfrm>
            <a:custGeom>
              <a:avLst/>
              <a:gdLst/>
              <a:ahLst/>
              <a:cxnLst/>
              <a:rect l="l" t="t" r="r" b="b"/>
              <a:pathLst>
                <a:path w="737870" h="1123950">
                  <a:moveTo>
                    <a:pt x="369821" y="0"/>
                  </a:moveTo>
                  <a:lnTo>
                    <a:pt x="61286" y="0"/>
                  </a:lnTo>
                  <a:lnTo>
                    <a:pt x="37527" y="4855"/>
                  </a:lnTo>
                  <a:lnTo>
                    <a:pt x="18036" y="18055"/>
                  </a:lnTo>
                  <a:lnTo>
                    <a:pt x="4848" y="37556"/>
                  </a:lnTo>
                  <a:lnTo>
                    <a:pt x="0" y="61311"/>
                  </a:lnTo>
                  <a:lnTo>
                    <a:pt x="0" y="1123335"/>
                  </a:lnTo>
                  <a:lnTo>
                    <a:pt x="122622" y="1123335"/>
                  </a:lnTo>
                  <a:lnTo>
                    <a:pt x="122622" y="122641"/>
                  </a:lnTo>
                  <a:lnTo>
                    <a:pt x="681455" y="122641"/>
                  </a:lnTo>
                  <a:lnTo>
                    <a:pt x="641993" y="79111"/>
                  </a:lnTo>
                  <a:lnTo>
                    <a:pt x="608288" y="54881"/>
                  </a:lnTo>
                  <a:lnTo>
                    <a:pt x="569783" y="35087"/>
                  </a:lnTo>
                  <a:lnTo>
                    <a:pt x="526581" y="19716"/>
                  </a:lnTo>
                  <a:lnTo>
                    <a:pt x="478784" y="8753"/>
                  </a:lnTo>
                  <a:lnTo>
                    <a:pt x="426497" y="2186"/>
                  </a:lnTo>
                  <a:lnTo>
                    <a:pt x="369821" y="0"/>
                  </a:lnTo>
                  <a:close/>
                </a:path>
                <a:path w="737870" h="1123950">
                  <a:moveTo>
                    <a:pt x="681455" y="122641"/>
                  </a:moveTo>
                  <a:lnTo>
                    <a:pt x="369821" y="122641"/>
                  </a:lnTo>
                  <a:lnTo>
                    <a:pt x="419449" y="124239"/>
                  </a:lnTo>
                  <a:lnTo>
                    <a:pt x="465392" y="129870"/>
                  </a:lnTo>
                  <a:lnTo>
                    <a:pt x="506747" y="140784"/>
                  </a:lnTo>
                  <a:lnTo>
                    <a:pt x="542610" y="158234"/>
                  </a:lnTo>
                  <a:lnTo>
                    <a:pt x="572077" y="183471"/>
                  </a:lnTo>
                  <a:lnTo>
                    <a:pt x="594243" y="217747"/>
                  </a:lnTo>
                  <a:lnTo>
                    <a:pt x="608206" y="262314"/>
                  </a:lnTo>
                  <a:lnTo>
                    <a:pt x="613061" y="318423"/>
                  </a:lnTo>
                  <a:lnTo>
                    <a:pt x="608206" y="375036"/>
                  </a:lnTo>
                  <a:lnTo>
                    <a:pt x="594243" y="420944"/>
                  </a:lnTo>
                  <a:lnTo>
                    <a:pt x="572077" y="457120"/>
                  </a:lnTo>
                  <a:lnTo>
                    <a:pt x="542610" y="484537"/>
                  </a:lnTo>
                  <a:lnTo>
                    <a:pt x="506747" y="504169"/>
                  </a:lnTo>
                  <a:lnTo>
                    <a:pt x="465392" y="516987"/>
                  </a:lnTo>
                  <a:lnTo>
                    <a:pt x="419449" y="523964"/>
                  </a:lnTo>
                  <a:lnTo>
                    <a:pt x="369821" y="526074"/>
                  </a:lnTo>
                  <a:lnTo>
                    <a:pt x="319837" y="526074"/>
                  </a:lnTo>
                  <a:lnTo>
                    <a:pt x="319837" y="648709"/>
                  </a:lnTo>
                  <a:lnTo>
                    <a:pt x="415306" y="648709"/>
                  </a:lnTo>
                  <a:lnTo>
                    <a:pt x="456596" y="652269"/>
                  </a:lnTo>
                  <a:lnTo>
                    <a:pt x="495802" y="663353"/>
                  </a:lnTo>
                  <a:lnTo>
                    <a:pt x="530507" y="682567"/>
                  </a:lnTo>
                  <a:lnTo>
                    <a:pt x="558291" y="710514"/>
                  </a:lnTo>
                  <a:lnTo>
                    <a:pt x="576735" y="747799"/>
                  </a:lnTo>
                  <a:lnTo>
                    <a:pt x="583420" y="795029"/>
                  </a:lnTo>
                  <a:lnTo>
                    <a:pt x="583420" y="1123335"/>
                  </a:lnTo>
                  <a:lnTo>
                    <a:pt x="706011" y="1123335"/>
                  </a:lnTo>
                  <a:lnTo>
                    <a:pt x="706011" y="795029"/>
                  </a:lnTo>
                  <a:lnTo>
                    <a:pt x="700285" y="733317"/>
                  </a:lnTo>
                  <a:lnTo>
                    <a:pt x="683930" y="680998"/>
                  </a:lnTo>
                  <a:lnTo>
                    <a:pt x="658178" y="637976"/>
                  </a:lnTo>
                  <a:lnTo>
                    <a:pt x="624263" y="604160"/>
                  </a:lnTo>
                  <a:lnTo>
                    <a:pt x="583420" y="579456"/>
                  </a:lnTo>
                  <a:lnTo>
                    <a:pt x="623712" y="566352"/>
                  </a:lnTo>
                  <a:lnTo>
                    <a:pt x="658092" y="541897"/>
                  </a:lnTo>
                  <a:lnTo>
                    <a:pt x="686456" y="508065"/>
                  </a:lnTo>
                  <a:lnTo>
                    <a:pt x="708699" y="466828"/>
                  </a:lnTo>
                  <a:lnTo>
                    <a:pt x="724717" y="420161"/>
                  </a:lnTo>
                  <a:lnTo>
                    <a:pt x="734404" y="370035"/>
                  </a:lnTo>
                  <a:lnTo>
                    <a:pt x="737657" y="318423"/>
                  </a:lnTo>
                  <a:lnTo>
                    <a:pt x="734914" y="267287"/>
                  </a:lnTo>
                  <a:lnTo>
                    <a:pt x="726753" y="220670"/>
                  </a:lnTo>
                  <a:lnTo>
                    <a:pt x="713277" y="178557"/>
                  </a:lnTo>
                  <a:lnTo>
                    <a:pt x="694590" y="140936"/>
                  </a:lnTo>
                  <a:lnTo>
                    <a:pt x="681455" y="122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7EBE63D9-F8DE-4600-B19E-A5B0CA1E9522}"/>
                </a:ext>
              </a:extLst>
            </p:cNvPr>
            <p:cNvSpPr/>
            <p:nvPr/>
          </p:nvSpPr>
          <p:spPr>
            <a:xfrm>
              <a:off x="8559909" y="2803228"/>
              <a:ext cx="406143" cy="626195"/>
            </a:xfrm>
            <a:custGeom>
              <a:avLst/>
              <a:gdLst/>
              <a:ahLst/>
              <a:cxnLst/>
              <a:rect l="l" t="t" r="r" b="b"/>
              <a:pathLst>
                <a:path w="744219" h="1147445">
                  <a:moveTo>
                    <a:pt x="122597" y="785127"/>
                  </a:moveTo>
                  <a:lnTo>
                    <a:pt x="0" y="785127"/>
                  </a:lnTo>
                  <a:lnTo>
                    <a:pt x="3127" y="838668"/>
                  </a:lnTo>
                  <a:lnTo>
                    <a:pt x="12243" y="887925"/>
                  </a:lnTo>
                  <a:lnTo>
                    <a:pt x="26949" y="932899"/>
                  </a:lnTo>
                  <a:lnTo>
                    <a:pt x="46844" y="973591"/>
                  </a:lnTo>
                  <a:lnTo>
                    <a:pt x="71530" y="1010000"/>
                  </a:lnTo>
                  <a:lnTo>
                    <a:pt x="100607" y="1042125"/>
                  </a:lnTo>
                  <a:lnTo>
                    <a:pt x="133675" y="1069967"/>
                  </a:lnTo>
                  <a:lnTo>
                    <a:pt x="170336" y="1093526"/>
                  </a:lnTo>
                  <a:lnTo>
                    <a:pt x="210189" y="1112802"/>
                  </a:lnTo>
                  <a:lnTo>
                    <a:pt x="252836" y="1127794"/>
                  </a:lnTo>
                  <a:lnTo>
                    <a:pt x="297877" y="1138503"/>
                  </a:lnTo>
                  <a:lnTo>
                    <a:pt x="344913" y="1144928"/>
                  </a:lnTo>
                  <a:lnTo>
                    <a:pt x="393544" y="1147070"/>
                  </a:lnTo>
                  <a:lnTo>
                    <a:pt x="451946" y="1143973"/>
                  </a:lnTo>
                  <a:lnTo>
                    <a:pt x="504621" y="1134983"/>
                  </a:lnTo>
                  <a:lnTo>
                    <a:pt x="551694" y="1120554"/>
                  </a:lnTo>
                  <a:lnTo>
                    <a:pt x="593287" y="1101139"/>
                  </a:lnTo>
                  <a:lnTo>
                    <a:pt x="629524" y="1077192"/>
                  </a:lnTo>
                  <a:lnTo>
                    <a:pt x="660528" y="1049165"/>
                  </a:lnTo>
                  <a:lnTo>
                    <a:pt x="680766" y="1024429"/>
                  </a:lnTo>
                  <a:lnTo>
                    <a:pt x="393544" y="1024429"/>
                  </a:lnTo>
                  <a:lnTo>
                    <a:pt x="353523" y="1022668"/>
                  </a:lnTo>
                  <a:lnTo>
                    <a:pt x="312297" y="1016790"/>
                  </a:lnTo>
                  <a:lnTo>
                    <a:pt x="271443" y="1005898"/>
                  </a:lnTo>
                  <a:lnTo>
                    <a:pt x="232543" y="989097"/>
                  </a:lnTo>
                  <a:lnTo>
                    <a:pt x="197173" y="965493"/>
                  </a:lnTo>
                  <a:lnTo>
                    <a:pt x="166915" y="934189"/>
                  </a:lnTo>
                  <a:lnTo>
                    <a:pt x="143347" y="894290"/>
                  </a:lnTo>
                  <a:lnTo>
                    <a:pt x="128047" y="844901"/>
                  </a:lnTo>
                  <a:lnTo>
                    <a:pt x="122597" y="785127"/>
                  </a:lnTo>
                  <a:close/>
                </a:path>
                <a:path w="744219" h="1147445">
                  <a:moveTo>
                    <a:pt x="363859" y="0"/>
                  </a:moveTo>
                  <a:lnTo>
                    <a:pt x="308512" y="2271"/>
                  </a:lnTo>
                  <a:lnTo>
                    <a:pt x="257258" y="9109"/>
                  </a:lnTo>
                  <a:lnTo>
                    <a:pt x="210233" y="20547"/>
                  </a:lnTo>
                  <a:lnTo>
                    <a:pt x="167575" y="36621"/>
                  </a:lnTo>
                  <a:lnTo>
                    <a:pt x="129421" y="57364"/>
                  </a:lnTo>
                  <a:lnTo>
                    <a:pt x="95909" y="82811"/>
                  </a:lnTo>
                  <a:lnTo>
                    <a:pt x="67175" y="112996"/>
                  </a:lnTo>
                  <a:lnTo>
                    <a:pt x="43358" y="147955"/>
                  </a:lnTo>
                  <a:lnTo>
                    <a:pt x="24595" y="187720"/>
                  </a:lnTo>
                  <a:lnTo>
                    <a:pt x="11022" y="232327"/>
                  </a:lnTo>
                  <a:lnTo>
                    <a:pt x="2778" y="281810"/>
                  </a:lnTo>
                  <a:lnTo>
                    <a:pt x="0" y="336203"/>
                  </a:lnTo>
                  <a:lnTo>
                    <a:pt x="3144" y="379780"/>
                  </a:lnTo>
                  <a:lnTo>
                    <a:pt x="12218" y="418781"/>
                  </a:lnTo>
                  <a:lnTo>
                    <a:pt x="45999" y="484446"/>
                  </a:lnTo>
                  <a:lnTo>
                    <a:pt x="97029" y="535979"/>
                  </a:lnTo>
                  <a:lnTo>
                    <a:pt x="160997" y="576161"/>
                  </a:lnTo>
                  <a:lnTo>
                    <a:pt x="196485" y="592864"/>
                  </a:lnTo>
                  <a:lnTo>
                    <a:pt x="233590" y="607772"/>
                  </a:lnTo>
                  <a:lnTo>
                    <a:pt x="271773" y="621233"/>
                  </a:lnTo>
                  <a:lnTo>
                    <a:pt x="310495" y="633594"/>
                  </a:lnTo>
                  <a:lnTo>
                    <a:pt x="424505" y="667557"/>
                  </a:lnTo>
                  <a:lnTo>
                    <a:pt x="459992" y="678996"/>
                  </a:lnTo>
                  <a:lnTo>
                    <a:pt x="523960" y="704137"/>
                  </a:lnTo>
                  <a:lnTo>
                    <a:pt x="574991" y="734614"/>
                  </a:lnTo>
                  <a:lnTo>
                    <a:pt x="608771" y="773207"/>
                  </a:lnTo>
                  <a:lnTo>
                    <a:pt x="620990" y="822697"/>
                  </a:lnTo>
                  <a:lnTo>
                    <a:pt x="614868" y="879068"/>
                  </a:lnTo>
                  <a:lnTo>
                    <a:pt x="597969" y="924311"/>
                  </a:lnTo>
                  <a:lnTo>
                    <a:pt x="572494" y="959540"/>
                  </a:lnTo>
                  <a:lnTo>
                    <a:pt x="540646" y="985868"/>
                  </a:lnTo>
                  <a:lnTo>
                    <a:pt x="504625" y="1004408"/>
                  </a:lnTo>
                  <a:lnTo>
                    <a:pt x="466634" y="1016273"/>
                  </a:lnTo>
                  <a:lnTo>
                    <a:pt x="428872" y="1022576"/>
                  </a:lnTo>
                  <a:lnTo>
                    <a:pt x="393544" y="1024429"/>
                  </a:lnTo>
                  <a:lnTo>
                    <a:pt x="680766" y="1024429"/>
                  </a:lnTo>
                  <a:lnTo>
                    <a:pt x="707335" y="982688"/>
                  </a:lnTo>
                  <a:lnTo>
                    <a:pt x="723383" y="945144"/>
                  </a:lnTo>
                  <a:lnTo>
                    <a:pt x="734694" y="905334"/>
                  </a:lnTo>
                  <a:lnTo>
                    <a:pt x="741389" y="863712"/>
                  </a:lnTo>
                  <a:lnTo>
                    <a:pt x="743594" y="820731"/>
                  </a:lnTo>
                  <a:lnTo>
                    <a:pt x="740449" y="779483"/>
                  </a:lnTo>
                  <a:lnTo>
                    <a:pt x="716910" y="709544"/>
                  </a:lnTo>
                  <a:lnTo>
                    <a:pt x="673965" y="654098"/>
                  </a:lnTo>
                  <a:lnTo>
                    <a:pt x="615926" y="610446"/>
                  </a:lnTo>
                  <a:lnTo>
                    <a:pt x="547106" y="575890"/>
                  </a:lnTo>
                  <a:lnTo>
                    <a:pt x="510001" y="561179"/>
                  </a:lnTo>
                  <a:lnTo>
                    <a:pt x="471818" y="547730"/>
                  </a:lnTo>
                  <a:lnTo>
                    <a:pt x="433095" y="535205"/>
                  </a:lnTo>
                  <a:lnTo>
                    <a:pt x="356189" y="511580"/>
                  </a:lnTo>
                  <a:lnTo>
                    <a:pt x="319084" y="499805"/>
                  </a:lnTo>
                  <a:lnTo>
                    <a:pt x="250264" y="474643"/>
                  </a:lnTo>
                  <a:lnTo>
                    <a:pt x="192225" y="445083"/>
                  </a:lnTo>
                  <a:lnTo>
                    <a:pt x="149280" y="408426"/>
                  </a:lnTo>
                  <a:lnTo>
                    <a:pt x="125741" y="361973"/>
                  </a:lnTo>
                  <a:lnTo>
                    <a:pt x="122597" y="334230"/>
                  </a:lnTo>
                  <a:lnTo>
                    <a:pt x="127746" y="275409"/>
                  </a:lnTo>
                  <a:lnTo>
                    <a:pt x="142108" y="228568"/>
                  </a:lnTo>
                  <a:lnTo>
                    <a:pt x="164055" y="192356"/>
                  </a:lnTo>
                  <a:lnTo>
                    <a:pt x="191959" y="165421"/>
                  </a:lnTo>
                  <a:lnTo>
                    <a:pt x="259127" y="133981"/>
                  </a:lnTo>
                  <a:lnTo>
                    <a:pt x="330588" y="123439"/>
                  </a:lnTo>
                  <a:lnTo>
                    <a:pt x="363859" y="122628"/>
                  </a:lnTo>
                  <a:lnTo>
                    <a:pt x="651012" y="122628"/>
                  </a:lnTo>
                  <a:lnTo>
                    <a:pt x="639000" y="106836"/>
                  </a:lnTo>
                  <a:lnTo>
                    <a:pt x="610368" y="78654"/>
                  </a:lnTo>
                  <a:lnTo>
                    <a:pt x="577916" y="54733"/>
                  </a:lnTo>
                  <a:lnTo>
                    <a:pt x="541803" y="35101"/>
                  </a:lnTo>
                  <a:lnTo>
                    <a:pt x="502184" y="19785"/>
                  </a:lnTo>
                  <a:lnTo>
                    <a:pt x="459216" y="8811"/>
                  </a:lnTo>
                  <a:lnTo>
                    <a:pt x="413055" y="2207"/>
                  </a:lnTo>
                  <a:lnTo>
                    <a:pt x="363859" y="0"/>
                  </a:lnTo>
                  <a:close/>
                </a:path>
                <a:path w="744219" h="1147445">
                  <a:moveTo>
                    <a:pt x="651012" y="122628"/>
                  </a:moveTo>
                  <a:lnTo>
                    <a:pt x="363859" y="122628"/>
                  </a:lnTo>
                  <a:lnTo>
                    <a:pt x="421673" y="127154"/>
                  </a:lnTo>
                  <a:lnTo>
                    <a:pt x="470726" y="140301"/>
                  </a:lnTo>
                  <a:lnTo>
                    <a:pt x="511342" y="161419"/>
                  </a:lnTo>
                  <a:lnTo>
                    <a:pt x="543846" y="189862"/>
                  </a:lnTo>
                  <a:lnTo>
                    <a:pt x="568562" y="224980"/>
                  </a:lnTo>
                  <a:lnTo>
                    <a:pt x="585815" y="266126"/>
                  </a:lnTo>
                  <a:lnTo>
                    <a:pt x="595928" y="312652"/>
                  </a:lnTo>
                  <a:lnTo>
                    <a:pt x="599227" y="363909"/>
                  </a:lnTo>
                  <a:lnTo>
                    <a:pt x="721831" y="363909"/>
                  </a:lnTo>
                  <a:lnTo>
                    <a:pt x="719400" y="310725"/>
                  </a:lnTo>
                  <a:lnTo>
                    <a:pt x="712210" y="261640"/>
                  </a:lnTo>
                  <a:lnTo>
                    <a:pt x="700419" y="216682"/>
                  </a:lnTo>
                  <a:lnTo>
                    <a:pt x="684182" y="175877"/>
                  </a:lnTo>
                  <a:lnTo>
                    <a:pt x="663657" y="139253"/>
                  </a:lnTo>
                  <a:lnTo>
                    <a:pt x="651012" y="1226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A14F61EA-27ED-48C8-B6CE-0196B64B8BFB}"/>
                </a:ext>
              </a:extLst>
            </p:cNvPr>
            <p:cNvSpPr/>
            <p:nvPr/>
          </p:nvSpPr>
          <p:spPr>
            <a:xfrm>
              <a:off x="5738862" y="2803230"/>
              <a:ext cx="402678" cy="620651"/>
            </a:xfrm>
            <a:custGeom>
              <a:avLst/>
              <a:gdLst/>
              <a:ahLst/>
              <a:cxnLst/>
              <a:rect l="l" t="t" r="r" b="b"/>
              <a:pathLst>
                <a:path w="737870" h="1137285">
                  <a:moveTo>
                    <a:pt x="369821" y="0"/>
                  </a:moveTo>
                  <a:lnTo>
                    <a:pt x="318485" y="2693"/>
                  </a:lnTo>
                  <a:lnTo>
                    <a:pt x="270449" y="10599"/>
                  </a:lnTo>
                  <a:lnTo>
                    <a:pt x="225853" y="23451"/>
                  </a:lnTo>
                  <a:lnTo>
                    <a:pt x="184837" y="40986"/>
                  </a:lnTo>
                  <a:lnTo>
                    <a:pt x="147543" y="62939"/>
                  </a:lnTo>
                  <a:lnTo>
                    <a:pt x="114110" y="89046"/>
                  </a:lnTo>
                  <a:lnTo>
                    <a:pt x="84678" y="119041"/>
                  </a:lnTo>
                  <a:lnTo>
                    <a:pt x="59390" y="152661"/>
                  </a:lnTo>
                  <a:lnTo>
                    <a:pt x="38384" y="189641"/>
                  </a:lnTo>
                  <a:lnTo>
                    <a:pt x="21801" y="229716"/>
                  </a:lnTo>
                  <a:lnTo>
                    <a:pt x="9783" y="272622"/>
                  </a:lnTo>
                  <a:lnTo>
                    <a:pt x="2469" y="318095"/>
                  </a:lnTo>
                  <a:lnTo>
                    <a:pt x="0" y="365869"/>
                  </a:lnTo>
                  <a:lnTo>
                    <a:pt x="0" y="1137163"/>
                  </a:lnTo>
                  <a:lnTo>
                    <a:pt x="122628" y="1137163"/>
                  </a:lnTo>
                  <a:lnTo>
                    <a:pt x="122628" y="365869"/>
                  </a:lnTo>
                  <a:lnTo>
                    <a:pt x="126744" y="313771"/>
                  </a:lnTo>
                  <a:lnTo>
                    <a:pt x="138558" y="268169"/>
                  </a:lnTo>
                  <a:lnTo>
                    <a:pt x="157274" y="228965"/>
                  </a:lnTo>
                  <a:lnTo>
                    <a:pt x="182093" y="196062"/>
                  </a:lnTo>
                  <a:lnTo>
                    <a:pt x="212218" y="169360"/>
                  </a:lnTo>
                  <a:lnTo>
                    <a:pt x="246851" y="148762"/>
                  </a:lnTo>
                  <a:lnTo>
                    <a:pt x="285194" y="134171"/>
                  </a:lnTo>
                  <a:lnTo>
                    <a:pt x="326450" y="125488"/>
                  </a:lnTo>
                  <a:lnTo>
                    <a:pt x="369821" y="122616"/>
                  </a:lnTo>
                  <a:lnTo>
                    <a:pt x="657196" y="122616"/>
                  </a:lnTo>
                  <a:lnTo>
                    <a:pt x="654546" y="119041"/>
                  </a:lnTo>
                  <a:lnTo>
                    <a:pt x="625456" y="89046"/>
                  </a:lnTo>
                  <a:lnTo>
                    <a:pt x="592315" y="62939"/>
                  </a:lnTo>
                  <a:lnTo>
                    <a:pt x="555237" y="40986"/>
                  </a:lnTo>
                  <a:lnTo>
                    <a:pt x="514335" y="23451"/>
                  </a:lnTo>
                  <a:lnTo>
                    <a:pt x="469723" y="10599"/>
                  </a:lnTo>
                  <a:lnTo>
                    <a:pt x="421513" y="2693"/>
                  </a:lnTo>
                  <a:lnTo>
                    <a:pt x="369821" y="0"/>
                  </a:lnTo>
                  <a:close/>
                </a:path>
                <a:path w="737870" h="1137285">
                  <a:moveTo>
                    <a:pt x="657196" y="122616"/>
                  </a:moveTo>
                  <a:lnTo>
                    <a:pt x="369821" y="122616"/>
                  </a:lnTo>
                  <a:lnTo>
                    <a:pt x="414105" y="125488"/>
                  </a:lnTo>
                  <a:lnTo>
                    <a:pt x="455557" y="134171"/>
                  </a:lnTo>
                  <a:lnTo>
                    <a:pt x="493541" y="148762"/>
                  </a:lnTo>
                  <a:lnTo>
                    <a:pt x="527422" y="169360"/>
                  </a:lnTo>
                  <a:lnTo>
                    <a:pt x="556567" y="196062"/>
                  </a:lnTo>
                  <a:lnTo>
                    <a:pt x="580339" y="228965"/>
                  </a:lnTo>
                  <a:lnTo>
                    <a:pt x="598106" y="268169"/>
                  </a:lnTo>
                  <a:lnTo>
                    <a:pt x="609231" y="313771"/>
                  </a:lnTo>
                  <a:lnTo>
                    <a:pt x="613080" y="365869"/>
                  </a:lnTo>
                  <a:lnTo>
                    <a:pt x="613080" y="567588"/>
                  </a:lnTo>
                  <a:lnTo>
                    <a:pt x="319856" y="567588"/>
                  </a:lnTo>
                  <a:lnTo>
                    <a:pt x="319856" y="690205"/>
                  </a:lnTo>
                  <a:lnTo>
                    <a:pt x="613080" y="690205"/>
                  </a:lnTo>
                  <a:lnTo>
                    <a:pt x="613080" y="1137163"/>
                  </a:lnTo>
                  <a:lnTo>
                    <a:pt x="737669" y="1137163"/>
                  </a:lnTo>
                  <a:lnTo>
                    <a:pt x="737669" y="365869"/>
                  </a:lnTo>
                  <a:lnTo>
                    <a:pt x="735266" y="318095"/>
                  </a:lnTo>
                  <a:lnTo>
                    <a:pt x="728131" y="272622"/>
                  </a:lnTo>
                  <a:lnTo>
                    <a:pt x="716378" y="229716"/>
                  </a:lnTo>
                  <a:lnTo>
                    <a:pt x="700121" y="189641"/>
                  </a:lnTo>
                  <a:lnTo>
                    <a:pt x="679472" y="152661"/>
                  </a:lnTo>
                  <a:lnTo>
                    <a:pt x="657196" y="122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25" name="object 17">
              <a:extLst>
                <a:ext uri="{FF2B5EF4-FFF2-40B4-BE49-F238E27FC236}">
                  <a16:creationId xmlns:a16="http://schemas.microsoft.com/office/drawing/2014/main" id="{F9D122F7-B8CB-472A-A33E-D295D6D9F4FD}"/>
                </a:ext>
              </a:extLst>
            </p:cNvPr>
            <p:cNvSpPr/>
            <p:nvPr/>
          </p:nvSpPr>
          <p:spPr>
            <a:xfrm>
              <a:off x="7541043" y="2803235"/>
              <a:ext cx="402678" cy="626195"/>
            </a:xfrm>
            <a:custGeom>
              <a:avLst/>
              <a:gdLst/>
              <a:ahLst/>
              <a:cxnLst/>
              <a:rect l="l" t="t" r="r" b="b"/>
              <a:pathLst>
                <a:path w="737869" h="1147445">
                  <a:moveTo>
                    <a:pt x="369846" y="0"/>
                  </a:moveTo>
                  <a:lnTo>
                    <a:pt x="318507" y="2693"/>
                  </a:lnTo>
                  <a:lnTo>
                    <a:pt x="270468" y="10599"/>
                  </a:lnTo>
                  <a:lnTo>
                    <a:pt x="225870" y="23451"/>
                  </a:lnTo>
                  <a:lnTo>
                    <a:pt x="184851" y="40986"/>
                  </a:lnTo>
                  <a:lnTo>
                    <a:pt x="147554" y="62939"/>
                  </a:lnTo>
                  <a:lnTo>
                    <a:pt x="114119" y="89045"/>
                  </a:lnTo>
                  <a:lnTo>
                    <a:pt x="84685" y="119040"/>
                  </a:lnTo>
                  <a:lnTo>
                    <a:pt x="59395" y="152660"/>
                  </a:lnTo>
                  <a:lnTo>
                    <a:pt x="38387" y="189639"/>
                  </a:lnTo>
                  <a:lnTo>
                    <a:pt x="21803" y="229713"/>
                  </a:lnTo>
                  <a:lnTo>
                    <a:pt x="9784" y="272618"/>
                  </a:lnTo>
                  <a:lnTo>
                    <a:pt x="2469" y="318090"/>
                  </a:lnTo>
                  <a:lnTo>
                    <a:pt x="0" y="365863"/>
                  </a:lnTo>
                  <a:lnTo>
                    <a:pt x="0" y="781176"/>
                  </a:lnTo>
                  <a:lnTo>
                    <a:pt x="2469" y="828944"/>
                  </a:lnTo>
                  <a:lnTo>
                    <a:pt x="9784" y="874413"/>
                  </a:lnTo>
                  <a:lnTo>
                    <a:pt x="21803" y="917317"/>
                  </a:lnTo>
                  <a:lnTo>
                    <a:pt x="38387" y="957393"/>
                  </a:lnTo>
                  <a:lnTo>
                    <a:pt x="59395" y="994374"/>
                  </a:lnTo>
                  <a:lnTo>
                    <a:pt x="84685" y="1027996"/>
                  </a:lnTo>
                  <a:lnTo>
                    <a:pt x="114119" y="1057995"/>
                  </a:lnTo>
                  <a:lnTo>
                    <a:pt x="147554" y="1084105"/>
                  </a:lnTo>
                  <a:lnTo>
                    <a:pt x="184851" y="1106062"/>
                  </a:lnTo>
                  <a:lnTo>
                    <a:pt x="225870" y="1123600"/>
                  </a:lnTo>
                  <a:lnTo>
                    <a:pt x="270468" y="1136456"/>
                  </a:lnTo>
                  <a:lnTo>
                    <a:pt x="318507" y="1144363"/>
                  </a:lnTo>
                  <a:lnTo>
                    <a:pt x="369846" y="1147058"/>
                  </a:lnTo>
                  <a:lnTo>
                    <a:pt x="421539" y="1144363"/>
                  </a:lnTo>
                  <a:lnTo>
                    <a:pt x="469748" y="1136456"/>
                  </a:lnTo>
                  <a:lnTo>
                    <a:pt x="514361" y="1123600"/>
                  </a:lnTo>
                  <a:lnTo>
                    <a:pt x="555264" y="1106062"/>
                  </a:lnTo>
                  <a:lnTo>
                    <a:pt x="592342" y="1084105"/>
                  </a:lnTo>
                  <a:lnTo>
                    <a:pt x="625484" y="1057995"/>
                  </a:lnTo>
                  <a:lnTo>
                    <a:pt x="654575" y="1027996"/>
                  </a:lnTo>
                  <a:lnTo>
                    <a:pt x="657219" y="1024429"/>
                  </a:lnTo>
                  <a:lnTo>
                    <a:pt x="369846" y="1024429"/>
                  </a:lnTo>
                  <a:lnTo>
                    <a:pt x="326468" y="1021556"/>
                  </a:lnTo>
                  <a:lnTo>
                    <a:pt x="285206" y="1012871"/>
                  </a:lnTo>
                  <a:lnTo>
                    <a:pt x="246859" y="998277"/>
                  </a:lnTo>
                  <a:lnTo>
                    <a:pt x="212222" y="977677"/>
                  </a:lnTo>
                  <a:lnTo>
                    <a:pt x="182095" y="950973"/>
                  </a:lnTo>
                  <a:lnTo>
                    <a:pt x="157275" y="918068"/>
                  </a:lnTo>
                  <a:lnTo>
                    <a:pt x="138558" y="878865"/>
                  </a:lnTo>
                  <a:lnTo>
                    <a:pt x="126744" y="833267"/>
                  </a:lnTo>
                  <a:lnTo>
                    <a:pt x="122628" y="781176"/>
                  </a:lnTo>
                  <a:lnTo>
                    <a:pt x="122628" y="365863"/>
                  </a:lnTo>
                  <a:lnTo>
                    <a:pt x="126744" y="313763"/>
                  </a:lnTo>
                  <a:lnTo>
                    <a:pt x="138558" y="268161"/>
                  </a:lnTo>
                  <a:lnTo>
                    <a:pt x="157275" y="228958"/>
                  </a:lnTo>
                  <a:lnTo>
                    <a:pt x="182095" y="196055"/>
                  </a:lnTo>
                  <a:lnTo>
                    <a:pt x="212222" y="169355"/>
                  </a:lnTo>
                  <a:lnTo>
                    <a:pt x="246859" y="148759"/>
                  </a:lnTo>
                  <a:lnTo>
                    <a:pt x="285206" y="134170"/>
                  </a:lnTo>
                  <a:lnTo>
                    <a:pt x="326468" y="125488"/>
                  </a:lnTo>
                  <a:lnTo>
                    <a:pt x="369846" y="122616"/>
                  </a:lnTo>
                  <a:lnTo>
                    <a:pt x="657226" y="122616"/>
                  </a:lnTo>
                  <a:lnTo>
                    <a:pt x="654575" y="119040"/>
                  </a:lnTo>
                  <a:lnTo>
                    <a:pt x="625484" y="89045"/>
                  </a:lnTo>
                  <a:lnTo>
                    <a:pt x="592342" y="62939"/>
                  </a:lnTo>
                  <a:lnTo>
                    <a:pt x="555264" y="40986"/>
                  </a:lnTo>
                  <a:lnTo>
                    <a:pt x="514361" y="23451"/>
                  </a:lnTo>
                  <a:lnTo>
                    <a:pt x="469748" y="10599"/>
                  </a:lnTo>
                  <a:lnTo>
                    <a:pt x="421539" y="2693"/>
                  </a:lnTo>
                  <a:lnTo>
                    <a:pt x="369846" y="0"/>
                  </a:lnTo>
                  <a:close/>
                </a:path>
                <a:path w="737869" h="1147445">
                  <a:moveTo>
                    <a:pt x="737701" y="781176"/>
                  </a:moveTo>
                  <a:lnTo>
                    <a:pt x="613099" y="781176"/>
                  </a:lnTo>
                  <a:lnTo>
                    <a:pt x="609249" y="833267"/>
                  </a:lnTo>
                  <a:lnTo>
                    <a:pt x="598122" y="878865"/>
                  </a:lnTo>
                  <a:lnTo>
                    <a:pt x="580354" y="918068"/>
                  </a:lnTo>
                  <a:lnTo>
                    <a:pt x="556580" y="950973"/>
                  </a:lnTo>
                  <a:lnTo>
                    <a:pt x="527435" y="977677"/>
                  </a:lnTo>
                  <a:lnTo>
                    <a:pt x="493553" y="998277"/>
                  </a:lnTo>
                  <a:lnTo>
                    <a:pt x="455571" y="1012871"/>
                  </a:lnTo>
                  <a:lnTo>
                    <a:pt x="414124" y="1021556"/>
                  </a:lnTo>
                  <a:lnTo>
                    <a:pt x="369846" y="1024429"/>
                  </a:lnTo>
                  <a:lnTo>
                    <a:pt x="657219" y="1024429"/>
                  </a:lnTo>
                  <a:lnTo>
                    <a:pt x="700151" y="957393"/>
                  </a:lnTo>
                  <a:lnTo>
                    <a:pt x="716408" y="917317"/>
                  </a:lnTo>
                  <a:lnTo>
                    <a:pt x="728162" y="874413"/>
                  </a:lnTo>
                  <a:lnTo>
                    <a:pt x="735297" y="828944"/>
                  </a:lnTo>
                  <a:lnTo>
                    <a:pt x="737701" y="781176"/>
                  </a:lnTo>
                  <a:close/>
                </a:path>
                <a:path w="737869" h="1147445">
                  <a:moveTo>
                    <a:pt x="657226" y="122616"/>
                  </a:moveTo>
                  <a:lnTo>
                    <a:pt x="369846" y="122616"/>
                  </a:lnTo>
                  <a:lnTo>
                    <a:pt x="414124" y="125488"/>
                  </a:lnTo>
                  <a:lnTo>
                    <a:pt x="455571" y="134170"/>
                  </a:lnTo>
                  <a:lnTo>
                    <a:pt x="493553" y="148759"/>
                  </a:lnTo>
                  <a:lnTo>
                    <a:pt x="527435" y="169355"/>
                  </a:lnTo>
                  <a:lnTo>
                    <a:pt x="556580" y="196055"/>
                  </a:lnTo>
                  <a:lnTo>
                    <a:pt x="580354" y="228958"/>
                  </a:lnTo>
                  <a:lnTo>
                    <a:pt x="598122" y="268161"/>
                  </a:lnTo>
                  <a:lnTo>
                    <a:pt x="609249" y="313763"/>
                  </a:lnTo>
                  <a:lnTo>
                    <a:pt x="613099" y="365863"/>
                  </a:lnTo>
                  <a:lnTo>
                    <a:pt x="737701" y="365863"/>
                  </a:lnTo>
                  <a:lnTo>
                    <a:pt x="735297" y="318090"/>
                  </a:lnTo>
                  <a:lnTo>
                    <a:pt x="728162" y="272618"/>
                  </a:lnTo>
                  <a:lnTo>
                    <a:pt x="716408" y="229713"/>
                  </a:lnTo>
                  <a:lnTo>
                    <a:pt x="700151" y="189639"/>
                  </a:lnTo>
                  <a:lnTo>
                    <a:pt x="679502" y="152660"/>
                  </a:lnTo>
                  <a:lnTo>
                    <a:pt x="657226" y="122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  <p:sp>
          <p:nvSpPr>
            <p:cNvPr id="26" name="object 18">
              <a:extLst>
                <a:ext uri="{FF2B5EF4-FFF2-40B4-BE49-F238E27FC236}">
                  <a16:creationId xmlns:a16="http://schemas.microsoft.com/office/drawing/2014/main" id="{472BAD65-5071-45DA-A70A-F8D6B78C27DF}"/>
                </a:ext>
              </a:extLst>
            </p:cNvPr>
            <p:cNvSpPr/>
            <p:nvPr/>
          </p:nvSpPr>
          <p:spPr>
            <a:xfrm>
              <a:off x="7019767" y="2803234"/>
              <a:ext cx="402678" cy="626195"/>
            </a:xfrm>
            <a:custGeom>
              <a:avLst/>
              <a:gdLst/>
              <a:ahLst/>
              <a:cxnLst/>
              <a:rect l="l" t="t" r="r" b="b"/>
              <a:pathLst>
                <a:path w="737870" h="1147445">
                  <a:moveTo>
                    <a:pt x="369821" y="0"/>
                  </a:moveTo>
                  <a:lnTo>
                    <a:pt x="318483" y="2693"/>
                  </a:lnTo>
                  <a:lnTo>
                    <a:pt x="270445" y="10599"/>
                  </a:lnTo>
                  <a:lnTo>
                    <a:pt x="225848" y="23451"/>
                  </a:lnTo>
                  <a:lnTo>
                    <a:pt x="184832" y="40986"/>
                  </a:lnTo>
                  <a:lnTo>
                    <a:pt x="147537" y="62939"/>
                  </a:lnTo>
                  <a:lnTo>
                    <a:pt x="114105" y="89046"/>
                  </a:lnTo>
                  <a:lnTo>
                    <a:pt x="84674" y="119041"/>
                  </a:lnTo>
                  <a:lnTo>
                    <a:pt x="59386" y="152661"/>
                  </a:lnTo>
                  <a:lnTo>
                    <a:pt x="38381" y="189641"/>
                  </a:lnTo>
                  <a:lnTo>
                    <a:pt x="21800" y="229716"/>
                  </a:lnTo>
                  <a:lnTo>
                    <a:pt x="9782" y="272622"/>
                  </a:lnTo>
                  <a:lnTo>
                    <a:pt x="2469" y="318095"/>
                  </a:lnTo>
                  <a:lnTo>
                    <a:pt x="0" y="365869"/>
                  </a:lnTo>
                  <a:lnTo>
                    <a:pt x="0" y="781176"/>
                  </a:lnTo>
                  <a:lnTo>
                    <a:pt x="2469" y="828944"/>
                  </a:lnTo>
                  <a:lnTo>
                    <a:pt x="9782" y="874413"/>
                  </a:lnTo>
                  <a:lnTo>
                    <a:pt x="21800" y="917317"/>
                  </a:lnTo>
                  <a:lnTo>
                    <a:pt x="38381" y="957393"/>
                  </a:lnTo>
                  <a:lnTo>
                    <a:pt x="59386" y="994374"/>
                  </a:lnTo>
                  <a:lnTo>
                    <a:pt x="84674" y="1027996"/>
                  </a:lnTo>
                  <a:lnTo>
                    <a:pt x="114105" y="1057995"/>
                  </a:lnTo>
                  <a:lnTo>
                    <a:pt x="147537" y="1084105"/>
                  </a:lnTo>
                  <a:lnTo>
                    <a:pt x="184832" y="1106062"/>
                  </a:lnTo>
                  <a:lnTo>
                    <a:pt x="225848" y="1123600"/>
                  </a:lnTo>
                  <a:lnTo>
                    <a:pt x="270445" y="1136456"/>
                  </a:lnTo>
                  <a:lnTo>
                    <a:pt x="318483" y="1144363"/>
                  </a:lnTo>
                  <a:lnTo>
                    <a:pt x="369821" y="1147058"/>
                  </a:lnTo>
                  <a:lnTo>
                    <a:pt x="421513" y="1144363"/>
                  </a:lnTo>
                  <a:lnTo>
                    <a:pt x="469722" y="1136456"/>
                  </a:lnTo>
                  <a:lnTo>
                    <a:pt x="514334" y="1123600"/>
                  </a:lnTo>
                  <a:lnTo>
                    <a:pt x="555236" y="1106062"/>
                  </a:lnTo>
                  <a:lnTo>
                    <a:pt x="592313" y="1084105"/>
                  </a:lnTo>
                  <a:lnTo>
                    <a:pt x="625453" y="1057995"/>
                  </a:lnTo>
                  <a:lnTo>
                    <a:pt x="654543" y="1027996"/>
                  </a:lnTo>
                  <a:lnTo>
                    <a:pt x="657183" y="1024435"/>
                  </a:lnTo>
                  <a:lnTo>
                    <a:pt x="369821" y="1024435"/>
                  </a:lnTo>
                  <a:lnTo>
                    <a:pt x="326450" y="1021562"/>
                  </a:lnTo>
                  <a:lnTo>
                    <a:pt x="285194" y="1012876"/>
                  </a:lnTo>
                  <a:lnTo>
                    <a:pt x="246849" y="998281"/>
                  </a:lnTo>
                  <a:lnTo>
                    <a:pt x="212215" y="977680"/>
                  </a:lnTo>
                  <a:lnTo>
                    <a:pt x="182089" y="950975"/>
                  </a:lnTo>
                  <a:lnTo>
                    <a:pt x="157269" y="918070"/>
                  </a:lnTo>
                  <a:lnTo>
                    <a:pt x="138553" y="878866"/>
                  </a:lnTo>
                  <a:lnTo>
                    <a:pt x="126738" y="833267"/>
                  </a:lnTo>
                  <a:lnTo>
                    <a:pt x="122622" y="781176"/>
                  </a:lnTo>
                  <a:lnTo>
                    <a:pt x="122622" y="365869"/>
                  </a:lnTo>
                  <a:lnTo>
                    <a:pt x="126738" y="313768"/>
                  </a:lnTo>
                  <a:lnTo>
                    <a:pt x="138553" y="268164"/>
                  </a:lnTo>
                  <a:lnTo>
                    <a:pt x="157269" y="228960"/>
                  </a:lnTo>
                  <a:lnTo>
                    <a:pt x="182089" y="196056"/>
                  </a:lnTo>
                  <a:lnTo>
                    <a:pt x="212215" y="169356"/>
                  </a:lnTo>
                  <a:lnTo>
                    <a:pt x="246849" y="148760"/>
                  </a:lnTo>
                  <a:lnTo>
                    <a:pt x="285194" y="134170"/>
                  </a:lnTo>
                  <a:lnTo>
                    <a:pt x="326450" y="125488"/>
                  </a:lnTo>
                  <a:lnTo>
                    <a:pt x="369821" y="122616"/>
                  </a:lnTo>
                  <a:lnTo>
                    <a:pt x="657193" y="122616"/>
                  </a:lnTo>
                  <a:lnTo>
                    <a:pt x="654543" y="119041"/>
                  </a:lnTo>
                  <a:lnTo>
                    <a:pt x="625453" y="89046"/>
                  </a:lnTo>
                  <a:lnTo>
                    <a:pt x="592313" y="62939"/>
                  </a:lnTo>
                  <a:lnTo>
                    <a:pt x="555236" y="40986"/>
                  </a:lnTo>
                  <a:lnTo>
                    <a:pt x="514334" y="23451"/>
                  </a:lnTo>
                  <a:lnTo>
                    <a:pt x="469722" y="10599"/>
                  </a:lnTo>
                  <a:lnTo>
                    <a:pt x="421513" y="2693"/>
                  </a:lnTo>
                  <a:lnTo>
                    <a:pt x="369821" y="0"/>
                  </a:lnTo>
                  <a:close/>
                </a:path>
                <a:path w="737870" h="1147445">
                  <a:moveTo>
                    <a:pt x="657193" y="122616"/>
                  </a:moveTo>
                  <a:lnTo>
                    <a:pt x="369821" y="122616"/>
                  </a:lnTo>
                  <a:lnTo>
                    <a:pt x="414105" y="125488"/>
                  </a:lnTo>
                  <a:lnTo>
                    <a:pt x="455556" y="134170"/>
                  </a:lnTo>
                  <a:lnTo>
                    <a:pt x="493539" y="148760"/>
                  </a:lnTo>
                  <a:lnTo>
                    <a:pt x="527420" y="169356"/>
                  </a:lnTo>
                  <a:lnTo>
                    <a:pt x="556563" y="196056"/>
                  </a:lnTo>
                  <a:lnTo>
                    <a:pt x="580335" y="228960"/>
                  </a:lnTo>
                  <a:lnTo>
                    <a:pt x="598100" y="268164"/>
                  </a:lnTo>
                  <a:lnTo>
                    <a:pt x="609225" y="313768"/>
                  </a:lnTo>
                  <a:lnTo>
                    <a:pt x="613074" y="365869"/>
                  </a:lnTo>
                  <a:lnTo>
                    <a:pt x="613074" y="781176"/>
                  </a:lnTo>
                  <a:lnTo>
                    <a:pt x="609225" y="833267"/>
                  </a:lnTo>
                  <a:lnTo>
                    <a:pt x="598100" y="878866"/>
                  </a:lnTo>
                  <a:lnTo>
                    <a:pt x="580335" y="918070"/>
                  </a:lnTo>
                  <a:lnTo>
                    <a:pt x="556563" y="950975"/>
                  </a:lnTo>
                  <a:lnTo>
                    <a:pt x="527420" y="977680"/>
                  </a:lnTo>
                  <a:lnTo>
                    <a:pt x="493539" y="998281"/>
                  </a:lnTo>
                  <a:lnTo>
                    <a:pt x="455556" y="1012876"/>
                  </a:lnTo>
                  <a:lnTo>
                    <a:pt x="414105" y="1021562"/>
                  </a:lnTo>
                  <a:lnTo>
                    <a:pt x="369821" y="1024435"/>
                  </a:lnTo>
                  <a:lnTo>
                    <a:pt x="657183" y="1024435"/>
                  </a:lnTo>
                  <a:lnTo>
                    <a:pt x="700116" y="957393"/>
                  </a:lnTo>
                  <a:lnTo>
                    <a:pt x="716372" y="917317"/>
                  </a:lnTo>
                  <a:lnTo>
                    <a:pt x="728125" y="874413"/>
                  </a:lnTo>
                  <a:lnTo>
                    <a:pt x="735259" y="828944"/>
                  </a:lnTo>
                  <a:lnTo>
                    <a:pt x="737663" y="781176"/>
                  </a:lnTo>
                  <a:lnTo>
                    <a:pt x="737663" y="365869"/>
                  </a:lnTo>
                  <a:lnTo>
                    <a:pt x="735259" y="318095"/>
                  </a:lnTo>
                  <a:lnTo>
                    <a:pt x="728125" y="272622"/>
                  </a:lnTo>
                  <a:lnTo>
                    <a:pt x="716372" y="229716"/>
                  </a:lnTo>
                  <a:lnTo>
                    <a:pt x="700116" y="189641"/>
                  </a:lnTo>
                  <a:lnTo>
                    <a:pt x="679468" y="152661"/>
                  </a:lnTo>
                  <a:lnTo>
                    <a:pt x="657193" y="122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82"/>
            </a:p>
          </p:txBody>
        </p:sp>
      </p:grpSp>
      <p:sp>
        <p:nvSpPr>
          <p:cNvPr id="27" name="object 4">
            <a:extLst>
              <a:ext uri="{FF2B5EF4-FFF2-40B4-BE49-F238E27FC236}">
                <a16:creationId xmlns:a16="http://schemas.microsoft.com/office/drawing/2014/main" id="{AA351ED8-2A99-4D12-B9E2-D85923F73F93}"/>
              </a:ext>
            </a:extLst>
          </p:cNvPr>
          <p:cNvSpPr txBox="1">
            <a:spLocks/>
          </p:cNvSpPr>
          <p:nvPr/>
        </p:nvSpPr>
        <p:spPr>
          <a:xfrm>
            <a:off x="3717224" y="6567117"/>
            <a:ext cx="4743075" cy="200070"/>
          </a:xfrm>
          <a:prstGeom prst="rect">
            <a:avLst/>
          </a:prstGeom>
        </p:spPr>
        <p:txBody>
          <a:bodyPr vert="horz" wrap="square" lIns="0" tIns="30495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1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100000"/>
              </a:lnSpc>
              <a:spcBef>
                <a:spcPts val="161"/>
              </a:spcBef>
            </a:pPr>
            <a:r>
              <a:rPr lang="en-US" sz="1100" b="0" err="1"/>
              <a:t>www.makinarocks.ai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7458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8BB0-5263-4944-B3E8-95E67EAD6A1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연구 흐름</a:t>
            </a:r>
            <a:endParaRPr lang="en-US" altLang="ko-KR" sz="30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1EB0C9-6572-BA46-BBC8-A8E3DF68F209}"/>
              </a:ext>
            </a:extLst>
          </p:cNvPr>
          <p:cNvSpPr txBox="1"/>
          <p:nvPr/>
        </p:nvSpPr>
        <p:spPr>
          <a:xfrm>
            <a:off x="609721" y="988367"/>
            <a:ext cx="11187043" cy="515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Value Function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▸ Q Function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MC; Monte Carlo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TD; Temporal Difference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DQN</a:t>
            </a: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; Deep Q Learning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▸ Double </a:t>
            </a:r>
            <a:r>
              <a:rPr lang="en-US" altLang="ko-KR" sz="1600" b="1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DQN</a:t>
            </a:r>
            <a:endParaRPr lang="en-US" altLang="ko-KR" sz="1600" b="1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Policy Gradient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Reinforce &amp; AC; Actor Critic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▸ </a:t>
            </a:r>
            <a:r>
              <a:rPr lang="en-US" altLang="ko-KR" sz="1600" b="1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A3C</a:t>
            </a: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en-US" altLang="ko-KR" sz="1600" b="1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A2C</a:t>
            </a:r>
            <a:endParaRPr lang="en-US" altLang="ko-KR" sz="1600" b="1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DPG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▸ </a:t>
            </a:r>
            <a:r>
              <a:rPr lang="en-US" altLang="ko-KR" sz="1600" b="1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DDPG</a:t>
            </a:r>
            <a:endParaRPr lang="ko-KR" altLang="en-US" sz="1600" b="1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8D8F6A4-466F-7A41-BFB3-C244A35CF41E}"/>
              </a:ext>
            </a:extLst>
          </p:cNvPr>
          <p:cNvCxnSpPr/>
          <p:nvPr/>
        </p:nvCxnSpPr>
        <p:spPr>
          <a:xfrm>
            <a:off x="659757" y="2650603"/>
            <a:ext cx="46645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CB923286-74E5-E148-A630-C9B266AA0770}"/>
              </a:ext>
            </a:extLst>
          </p:cNvPr>
          <p:cNvCxnSpPr/>
          <p:nvPr/>
        </p:nvCxnSpPr>
        <p:spPr>
          <a:xfrm>
            <a:off x="659757" y="3784922"/>
            <a:ext cx="46645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FBBE725-B59D-9144-9993-D0F38E632DB4}"/>
              </a:ext>
            </a:extLst>
          </p:cNvPr>
          <p:cNvCxnSpPr/>
          <p:nvPr/>
        </p:nvCxnSpPr>
        <p:spPr>
          <a:xfrm>
            <a:off x="659757" y="5139999"/>
            <a:ext cx="46645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405ABF78-0F85-A64D-B8EC-6CF0EB2C5FA5}"/>
              </a:ext>
            </a:extLst>
          </p:cNvPr>
          <p:cNvCxnSpPr/>
          <p:nvPr/>
        </p:nvCxnSpPr>
        <p:spPr>
          <a:xfrm>
            <a:off x="659757" y="1016000"/>
            <a:ext cx="46645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BC47AC82-C15F-3345-A47E-6D6C5B905FFC}"/>
              </a:ext>
            </a:extLst>
          </p:cNvPr>
          <p:cNvCxnSpPr/>
          <p:nvPr/>
        </p:nvCxnSpPr>
        <p:spPr>
          <a:xfrm>
            <a:off x="659757" y="6181264"/>
            <a:ext cx="46645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4631AD-72A7-1945-9867-72BA0649A044}"/>
              </a:ext>
            </a:extLst>
          </p:cNvPr>
          <p:cNvSpPr/>
          <p:nvPr/>
        </p:nvSpPr>
        <p:spPr>
          <a:xfrm>
            <a:off x="3988315" y="1899556"/>
            <a:ext cx="7204404" cy="627049"/>
          </a:xfrm>
          <a:prstGeom prst="rect">
            <a:avLst/>
          </a:prstGeom>
          <a:solidFill>
            <a:srgbClr val="DDC9D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rIns="36000" rtlCol="0" anchor="ctr"/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MC → TD: Value 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추정 방법 단순화</a:t>
            </a:r>
            <a:endParaRPr lang="en-US" altLang="ko-KR" sz="20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99F50C-D0FA-A149-A3BB-A5A5B57FF515}"/>
              </a:ext>
            </a:extLst>
          </p:cNvPr>
          <p:cNvSpPr/>
          <p:nvPr/>
        </p:nvSpPr>
        <p:spPr>
          <a:xfrm>
            <a:off x="3988315" y="2777570"/>
            <a:ext cx="7204404" cy="875905"/>
          </a:xfrm>
          <a:prstGeom prst="rect">
            <a:avLst/>
          </a:prstGeom>
          <a:solidFill>
            <a:srgbClr val="DDC9D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rIns="36000" rtlCol="0" anchor="ctr"/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Deep NN 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을 이용한 </a:t>
            </a: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Value 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추정 → 최적 </a:t>
            </a: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Action 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제안</a:t>
            </a:r>
            <a:endParaRPr lang="en-US" altLang="ko-KR" sz="20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Discrete Action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 이라는 한계</a:t>
            </a:r>
            <a:endParaRPr lang="en-US" altLang="ko-KR" sz="20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3580F8C-D1E4-034A-94E5-19B0B0B538DF}"/>
              </a:ext>
            </a:extLst>
          </p:cNvPr>
          <p:cNvSpPr/>
          <p:nvPr/>
        </p:nvSpPr>
        <p:spPr>
          <a:xfrm>
            <a:off x="3988315" y="4013488"/>
            <a:ext cx="7204404" cy="875906"/>
          </a:xfrm>
          <a:prstGeom prst="rect">
            <a:avLst/>
          </a:prstGeom>
          <a:solidFill>
            <a:srgbClr val="DDC9D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rIns="36000" rtlCol="0" anchor="ctr"/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(Discrete 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또는</a:t>
            </a: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Continuous Action 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추정</a:t>
            </a:r>
            <a:endParaRPr lang="en-US" altLang="ko-KR" sz="20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Continuous Action 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추정할 때 </a:t>
            </a:r>
            <a:r>
              <a:rPr lang="ko-KR" altLang="en-US" sz="2000" dirty="0" err="1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계산량이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 많음</a:t>
            </a:r>
            <a:endParaRPr lang="en-US" altLang="ko-KR" sz="20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A8C71-9033-1B43-88DC-BD829F5B7DCD}"/>
              </a:ext>
            </a:extLst>
          </p:cNvPr>
          <p:cNvSpPr/>
          <p:nvPr/>
        </p:nvSpPr>
        <p:spPr>
          <a:xfrm>
            <a:off x="3988315" y="5351963"/>
            <a:ext cx="7204404" cy="627010"/>
          </a:xfrm>
          <a:prstGeom prst="rect">
            <a:avLst/>
          </a:prstGeom>
          <a:solidFill>
            <a:srgbClr val="DDC9D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rIns="36000" rtlCol="0" anchor="ctr"/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Continuous Action 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추정 계산 속도 향상</a:t>
            </a:r>
            <a:endParaRPr lang="en-US" altLang="ko-KR" sz="20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73BD5A2-947B-344F-8907-C1DAE19A839F}"/>
              </a:ext>
            </a:extLst>
          </p:cNvPr>
          <p:cNvCxnSpPr/>
          <p:nvPr/>
        </p:nvCxnSpPr>
        <p:spPr>
          <a:xfrm>
            <a:off x="659757" y="1769626"/>
            <a:ext cx="46645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D035CE-6A69-1B4B-A476-2A89D3A7E875}"/>
              </a:ext>
            </a:extLst>
          </p:cNvPr>
          <p:cNvSpPr/>
          <p:nvPr/>
        </p:nvSpPr>
        <p:spPr>
          <a:xfrm>
            <a:off x="3988315" y="1083617"/>
            <a:ext cx="7204404" cy="627049"/>
          </a:xfrm>
          <a:prstGeom prst="rect">
            <a:avLst/>
          </a:prstGeom>
          <a:solidFill>
            <a:srgbClr val="DDC9D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rIns="36000" rtlCol="0" anchor="ctr"/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Value </a:t>
            </a:r>
            <a:r>
              <a:rPr lang="ko-KR" altLang="en-US" sz="2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Arial" panose="020B0604020202020204" pitchFamily="34" charset="0"/>
              </a:rPr>
              <a:t>추정 방법의 기본</a:t>
            </a:r>
            <a:endParaRPr lang="en-US" altLang="ko-KR" sz="20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7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E67E-B9EA-A846-AC02-6EA34D0580CC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50D39F-DF8B-F643-88FA-F9547A98E75D}"/>
                  </a:ext>
                </a:extLst>
              </p:cNvPr>
              <p:cNvSpPr txBox="1"/>
              <p:nvPr/>
            </p:nvSpPr>
            <p:spPr>
              <a:xfrm>
                <a:off x="3628140" y="1731076"/>
                <a:ext cx="4935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𝑽</m:t>
                      </m:r>
                      <m:r>
                        <a:rPr lang="en-US" altLang="ko-KR" sz="2400" b="1" i="1" dirty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(</m:t>
                      </m:r>
                      <m:r>
                        <a:rPr lang="en-US" altLang="ko-KR" sz="2400" b="1" i="1" dirty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𝒔𝒕𝒂𝒕𝒆</m:t>
                      </m:r>
                      <m:r>
                        <a:rPr lang="en-US" altLang="ko-KR" sz="2400" b="1" i="1" dirty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) → </m:t>
                      </m:r>
                      <m:r>
                        <a:rPr lang="en-US" altLang="ko-KR" sz="2400" b="1" i="1" dirty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𝑽𝒂𝒍𝒖𝒆</m:t>
                      </m:r>
                    </m:oMath>
                  </m:oMathPara>
                </a14:m>
                <a:endParaRPr lang="ko-KR" altLang="en-US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50D39F-DF8B-F643-88FA-F9547A98E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140" y="1731076"/>
                <a:ext cx="4935721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4E25E1-5A24-464D-8009-8A638EE77D68}"/>
              </a:ext>
            </a:extLst>
          </p:cNvPr>
          <p:cNvSpPr txBox="1"/>
          <p:nvPr/>
        </p:nvSpPr>
        <p:spPr>
          <a:xfrm>
            <a:off x="609721" y="847693"/>
            <a:ext cx="1118704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RL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value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특정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state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에서의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Cumulated Long Term Rewards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0BDD7E3-9969-D647-B614-288261CF2481}"/>
              </a:ext>
            </a:extLst>
          </p:cNvPr>
          <p:cNvGrpSpPr/>
          <p:nvPr/>
        </p:nvGrpSpPr>
        <p:grpSpPr>
          <a:xfrm>
            <a:off x="2846046" y="2484455"/>
            <a:ext cx="6499908" cy="2545148"/>
            <a:chOff x="2738290" y="3429000"/>
            <a:chExt cx="6499908" cy="25451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978D04-67A2-CB44-93C1-CA0ED436A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6249" y="3430030"/>
              <a:ext cx="1557080" cy="219009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C03987-24FC-2D4D-9D5F-2D05CCD7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3594" y="3429000"/>
              <a:ext cx="1567140" cy="219112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EE62747-9A6A-374E-9CA2-C64D5F08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1000" y="3429000"/>
              <a:ext cx="1547198" cy="219009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289603B-5805-7440-986B-71E7877F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8290" y="3429695"/>
              <a:ext cx="1527694" cy="21911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F797BB-5F26-2643-A0F8-1FDCF3860A15}"/>
                    </a:ext>
                  </a:extLst>
                </p:cNvPr>
                <p:cNvSpPr txBox="1"/>
                <p:nvPr/>
              </p:nvSpPr>
              <p:spPr>
                <a:xfrm>
                  <a:off x="3054900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F797BB-5F26-2643-A0F8-1FDCF3860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900" y="5604816"/>
                  <a:ext cx="89447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E21B64-B821-2A46-BA2F-8CE5B1133B32}"/>
                    </a:ext>
                  </a:extLst>
                </p:cNvPr>
                <p:cNvSpPr txBox="1"/>
                <p:nvPr/>
              </p:nvSpPr>
              <p:spPr>
                <a:xfrm>
                  <a:off x="4697552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E21B64-B821-2A46-BA2F-8CE5B1133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552" y="5604816"/>
                  <a:ext cx="89447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074D5-33B7-5841-9327-3B1A1D1D3691}"/>
                    </a:ext>
                  </a:extLst>
                </p:cNvPr>
                <p:cNvSpPr txBox="1"/>
                <p:nvPr/>
              </p:nvSpPr>
              <p:spPr>
                <a:xfrm>
                  <a:off x="6359927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074D5-33B7-5841-9327-3B1A1D1D3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927" y="5604816"/>
                  <a:ext cx="8944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B285247-2888-0C4F-B964-FE9963FFDFE0}"/>
                    </a:ext>
                  </a:extLst>
                </p:cNvPr>
                <p:cNvSpPr txBox="1"/>
                <p:nvPr/>
              </p:nvSpPr>
              <p:spPr>
                <a:xfrm>
                  <a:off x="8017362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B285247-2888-0C4F-B964-FE9963FFDF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7362" y="5604816"/>
                  <a:ext cx="8944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660E27-C537-974D-A300-B0132E7D9287}"/>
                  </a:ext>
                </a:extLst>
              </p:cNvPr>
              <p:cNvSpPr txBox="1"/>
              <p:nvPr/>
            </p:nvSpPr>
            <p:spPr>
              <a:xfrm>
                <a:off x="4805308" y="5427932"/>
                <a:ext cx="894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660E27-C537-974D-A300-B0132E7D9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308" y="5427932"/>
                <a:ext cx="89447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0887C9-5B57-9C4D-B5B8-343B667D9A60}"/>
                  </a:ext>
                </a:extLst>
              </p:cNvPr>
              <p:cNvSpPr txBox="1"/>
              <p:nvPr/>
            </p:nvSpPr>
            <p:spPr>
              <a:xfrm>
                <a:off x="6503479" y="5427932"/>
                <a:ext cx="894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0887C9-5B57-9C4D-B5B8-343B667D9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79" y="5427932"/>
                <a:ext cx="8944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C5F470-641B-534C-A2C4-132774F0B5A2}"/>
                  </a:ext>
                </a:extLst>
              </p:cNvPr>
              <p:cNvSpPr txBox="1"/>
              <p:nvPr/>
            </p:nvSpPr>
            <p:spPr>
              <a:xfrm>
                <a:off x="8141360" y="5427932"/>
                <a:ext cx="894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C5F470-641B-534C-A2C4-132774F0B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360" y="5427932"/>
                <a:ext cx="8944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A03F387-AA72-C54F-ACC5-5C04F9F675D4}"/>
              </a:ext>
            </a:extLst>
          </p:cNvPr>
          <p:cNvCxnSpPr>
            <a:stCxn id="14" idx="2"/>
            <a:endCxn id="19" idx="0"/>
          </p:cNvCxnSpPr>
          <p:nvPr/>
        </p:nvCxnSpPr>
        <p:spPr>
          <a:xfrm>
            <a:off x="5252546" y="5029603"/>
            <a:ext cx="0" cy="3983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C79CFAB-09C0-E340-A10B-0908DFD6252F}"/>
              </a:ext>
            </a:extLst>
          </p:cNvPr>
          <p:cNvCxnSpPr/>
          <p:nvPr/>
        </p:nvCxnSpPr>
        <p:spPr>
          <a:xfrm>
            <a:off x="6910524" y="5029603"/>
            <a:ext cx="0" cy="3983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A1241D7A-4986-754A-A1C7-DD05FD8847DA}"/>
              </a:ext>
            </a:extLst>
          </p:cNvPr>
          <p:cNvCxnSpPr/>
          <p:nvPr/>
        </p:nvCxnSpPr>
        <p:spPr>
          <a:xfrm>
            <a:off x="8548405" y="5029603"/>
            <a:ext cx="0" cy="3983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17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E67E-B9EA-A846-AC02-6EA34D0580CC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Q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50D39F-DF8B-F643-88FA-F9547A98E75D}"/>
                  </a:ext>
                </a:extLst>
              </p:cNvPr>
              <p:cNvSpPr txBox="1"/>
              <p:nvPr/>
            </p:nvSpPr>
            <p:spPr>
              <a:xfrm>
                <a:off x="3628140" y="1731076"/>
                <a:ext cx="4935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𝑸</m:t>
                      </m:r>
                      <m:r>
                        <a:rPr lang="en-US" altLang="ko-KR" sz="2400" b="1" i="1" dirty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(</m:t>
                      </m:r>
                      <m:r>
                        <a:rPr lang="en-US" altLang="ko-KR" sz="2400" b="1" i="1" dirty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𝒔𝒕𝒂𝒕𝒆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, 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𝒂𝒄𝒕𝒊𝒐𝒏</m:t>
                      </m:r>
                      <m:r>
                        <a:rPr lang="en-US" altLang="ko-KR" sz="2400" b="1" i="1" dirty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) → </m:t>
                      </m:r>
                      <m:r>
                        <a:rPr lang="en-US" altLang="ko-KR" sz="2400" b="1" i="1" dirty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𝑽𝒂𝒍𝒖𝒆</m:t>
                      </m:r>
                    </m:oMath>
                  </m:oMathPara>
                </a14:m>
                <a:endParaRPr lang="ko-KR" altLang="en-US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50D39F-DF8B-F643-88FA-F9547A98E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140" y="1731076"/>
                <a:ext cx="4935721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4E25E1-5A24-464D-8009-8A638EE77D68}"/>
              </a:ext>
            </a:extLst>
          </p:cNvPr>
          <p:cNvSpPr txBox="1"/>
          <p:nvPr/>
        </p:nvSpPr>
        <p:spPr>
          <a:xfrm>
            <a:off x="609721" y="847693"/>
            <a:ext cx="1118704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Function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Value Function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하위 개념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특정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state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에서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어떤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action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했을 때의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Cumulated Long Term Rewards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0BDD7E3-9969-D647-B614-288261CF2481}"/>
              </a:ext>
            </a:extLst>
          </p:cNvPr>
          <p:cNvGrpSpPr/>
          <p:nvPr/>
        </p:nvGrpSpPr>
        <p:grpSpPr>
          <a:xfrm>
            <a:off x="2846046" y="2484455"/>
            <a:ext cx="6499908" cy="2545148"/>
            <a:chOff x="2738290" y="3429000"/>
            <a:chExt cx="6499908" cy="25451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978D04-67A2-CB44-93C1-CA0ED436A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6249" y="3430030"/>
              <a:ext cx="1557080" cy="219009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C03987-24FC-2D4D-9D5F-2D05CCD7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3594" y="3429000"/>
              <a:ext cx="1567140" cy="219112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EE62747-9A6A-374E-9CA2-C64D5F08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1000" y="3429000"/>
              <a:ext cx="1547198" cy="219009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289603B-5805-7440-986B-71E7877F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8290" y="3429695"/>
              <a:ext cx="1527694" cy="21911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F797BB-5F26-2643-A0F8-1FDCF3860A15}"/>
                    </a:ext>
                  </a:extLst>
                </p:cNvPr>
                <p:cNvSpPr txBox="1"/>
                <p:nvPr/>
              </p:nvSpPr>
              <p:spPr>
                <a:xfrm>
                  <a:off x="3145333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ko-KR" dirty="0"/>
                    <a:t>→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EF797BB-5F26-2643-A0F8-1FDCF3860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333" y="5604816"/>
                  <a:ext cx="89447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E21B64-B821-2A46-BA2F-8CE5B1133B32}"/>
                    </a:ext>
                  </a:extLst>
                </p:cNvPr>
                <p:cNvSpPr txBox="1"/>
                <p:nvPr/>
              </p:nvSpPr>
              <p:spPr>
                <a:xfrm>
                  <a:off x="4697552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E21B64-B821-2A46-BA2F-8CE5B1133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552" y="5604816"/>
                  <a:ext cx="89447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074D5-33B7-5841-9327-3B1A1D1D3691}"/>
                    </a:ext>
                  </a:extLst>
                </p:cNvPr>
                <p:cNvSpPr txBox="1"/>
                <p:nvPr/>
              </p:nvSpPr>
              <p:spPr>
                <a:xfrm>
                  <a:off x="6359927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074D5-33B7-5841-9327-3B1A1D1D3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927" y="5604816"/>
                  <a:ext cx="8944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B285247-2888-0C4F-B964-FE9963FFDFE0}"/>
                    </a:ext>
                  </a:extLst>
                </p:cNvPr>
                <p:cNvSpPr txBox="1"/>
                <p:nvPr/>
              </p:nvSpPr>
              <p:spPr>
                <a:xfrm>
                  <a:off x="8017362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B285247-2888-0C4F-B964-FE9963FFDF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7362" y="5604816"/>
                  <a:ext cx="8944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660E27-C537-974D-A300-B0132E7D9287}"/>
                  </a:ext>
                </a:extLst>
              </p:cNvPr>
              <p:cNvSpPr txBox="1"/>
              <p:nvPr/>
            </p:nvSpPr>
            <p:spPr>
              <a:xfrm>
                <a:off x="4805308" y="5427932"/>
                <a:ext cx="894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660E27-C537-974D-A300-B0132E7D9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308" y="5427932"/>
                <a:ext cx="89447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0887C9-5B57-9C4D-B5B8-343B667D9A60}"/>
                  </a:ext>
                </a:extLst>
              </p:cNvPr>
              <p:cNvSpPr txBox="1"/>
              <p:nvPr/>
            </p:nvSpPr>
            <p:spPr>
              <a:xfrm>
                <a:off x="6503479" y="5427932"/>
                <a:ext cx="894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0887C9-5B57-9C4D-B5B8-343B667D9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79" y="5427932"/>
                <a:ext cx="8944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C5F470-641B-534C-A2C4-132774F0B5A2}"/>
                  </a:ext>
                </a:extLst>
              </p:cNvPr>
              <p:cNvSpPr txBox="1"/>
              <p:nvPr/>
            </p:nvSpPr>
            <p:spPr>
              <a:xfrm>
                <a:off x="8141360" y="5427932"/>
                <a:ext cx="894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C5F470-641B-534C-A2C4-132774F0B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360" y="5427932"/>
                <a:ext cx="8944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A03F387-AA72-C54F-ACC5-5C04F9F675D4}"/>
              </a:ext>
            </a:extLst>
          </p:cNvPr>
          <p:cNvCxnSpPr>
            <a:stCxn id="14" idx="2"/>
            <a:endCxn id="19" idx="0"/>
          </p:cNvCxnSpPr>
          <p:nvPr/>
        </p:nvCxnSpPr>
        <p:spPr>
          <a:xfrm>
            <a:off x="5252546" y="5029603"/>
            <a:ext cx="0" cy="3983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C79CFAB-09C0-E340-A10B-0908DFD6252F}"/>
              </a:ext>
            </a:extLst>
          </p:cNvPr>
          <p:cNvCxnSpPr/>
          <p:nvPr/>
        </p:nvCxnSpPr>
        <p:spPr>
          <a:xfrm>
            <a:off x="6910524" y="5029603"/>
            <a:ext cx="0" cy="3983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A1241D7A-4986-754A-A1C7-DD05FD8847DA}"/>
              </a:ext>
            </a:extLst>
          </p:cNvPr>
          <p:cNvCxnSpPr/>
          <p:nvPr/>
        </p:nvCxnSpPr>
        <p:spPr>
          <a:xfrm>
            <a:off x="8548405" y="5029603"/>
            <a:ext cx="0" cy="3983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28F423D-BE24-AD4B-AA3F-D9BC084FC6AF}"/>
              </a:ext>
            </a:extLst>
          </p:cNvPr>
          <p:cNvCxnSpPr/>
          <p:nvPr/>
        </p:nvCxnSpPr>
        <p:spPr>
          <a:xfrm flipV="1">
            <a:off x="3517609" y="2997055"/>
            <a:ext cx="428991" cy="2713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061C6D-E078-7543-BA0A-B1D607A86C9A}"/>
              </a:ext>
            </a:extLst>
          </p:cNvPr>
          <p:cNvSpPr txBox="1"/>
          <p:nvPr/>
        </p:nvSpPr>
        <p:spPr>
          <a:xfrm>
            <a:off x="3921733" y="281238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FF0000"/>
                </a:solidFill>
              </a:rPr>
              <a:t>action1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23F5A42-0FC1-FF49-90BE-717EF8DB8540}"/>
              </a:ext>
            </a:extLst>
          </p:cNvPr>
          <p:cNvCxnSpPr>
            <a:cxnSpLocks/>
          </p:cNvCxnSpPr>
          <p:nvPr/>
        </p:nvCxnSpPr>
        <p:spPr>
          <a:xfrm>
            <a:off x="3517609" y="3309370"/>
            <a:ext cx="4636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33C1023-D509-DF41-94C2-0FF93F7EEEE9}"/>
              </a:ext>
            </a:extLst>
          </p:cNvPr>
          <p:cNvCxnSpPr>
            <a:cxnSpLocks/>
          </p:cNvCxnSpPr>
          <p:nvPr/>
        </p:nvCxnSpPr>
        <p:spPr>
          <a:xfrm>
            <a:off x="3500284" y="3284362"/>
            <a:ext cx="421449" cy="4033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2DEFBC4-D47E-F948-8E37-21C0AE655850}"/>
              </a:ext>
            </a:extLst>
          </p:cNvPr>
          <p:cNvSpPr txBox="1"/>
          <p:nvPr/>
        </p:nvSpPr>
        <p:spPr>
          <a:xfrm>
            <a:off x="3921733" y="308369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action2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F50CF2-0589-634E-A8AC-EC424F8DD193}"/>
              </a:ext>
            </a:extLst>
          </p:cNvPr>
          <p:cNvSpPr txBox="1"/>
          <p:nvPr/>
        </p:nvSpPr>
        <p:spPr>
          <a:xfrm>
            <a:off x="3921733" y="345548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action3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22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FEDE-34FE-5341-9CC5-739FE00EE00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Q Function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의 활용</a:t>
            </a:r>
            <a:endParaRPr lang="en-US" altLang="ko-KR" sz="30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C257E0A-9755-9745-9C64-261D0EE49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387484"/>
              </p:ext>
            </p:extLst>
          </p:nvPr>
        </p:nvGraphicFramePr>
        <p:xfrm>
          <a:off x="820737" y="3899538"/>
          <a:ext cx="62582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564">
                  <a:extLst>
                    <a:ext uri="{9D8B030D-6E8A-4147-A177-3AD203B41FA5}">
                      <a16:colId xmlns:a16="http://schemas.microsoft.com/office/drawing/2014/main" val="96680407"/>
                    </a:ext>
                  </a:extLst>
                </a:gridCol>
                <a:gridCol w="1564564">
                  <a:extLst>
                    <a:ext uri="{9D8B030D-6E8A-4147-A177-3AD203B41FA5}">
                      <a16:colId xmlns:a16="http://schemas.microsoft.com/office/drawing/2014/main" val="1829118799"/>
                    </a:ext>
                  </a:extLst>
                </a:gridCol>
                <a:gridCol w="1564564">
                  <a:extLst>
                    <a:ext uri="{9D8B030D-6E8A-4147-A177-3AD203B41FA5}">
                      <a16:colId xmlns:a16="http://schemas.microsoft.com/office/drawing/2014/main" val="3996815263"/>
                    </a:ext>
                  </a:extLst>
                </a:gridCol>
                <a:gridCol w="1564564">
                  <a:extLst>
                    <a:ext uri="{9D8B030D-6E8A-4147-A177-3AD203B41FA5}">
                      <a16:colId xmlns:a16="http://schemas.microsoft.com/office/drawing/2014/main" val="2233702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action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action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action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33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State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3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State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State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789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State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42126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86C4957-9191-E843-9B8F-245DF8D426E1}"/>
              </a:ext>
            </a:extLst>
          </p:cNvPr>
          <p:cNvGrpSpPr/>
          <p:nvPr/>
        </p:nvGrpSpPr>
        <p:grpSpPr>
          <a:xfrm>
            <a:off x="695325" y="1157990"/>
            <a:ext cx="6499908" cy="2545148"/>
            <a:chOff x="2738290" y="3429000"/>
            <a:chExt cx="6499908" cy="25451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02F79F0-A97E-1740-BB91-DC1A37439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6249" y="3430030"/>
              <a:ext cx="1557080" cy="219009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A739E4-60A9-2C4B-A326-7F5C05E57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3594" y="3429000"/>
              <a:ext cx="1567140" cy="219112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FE1B9A7-A35E-A347-A1E1-EAF129B5F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1000" y="3429000"/>
              <a:ext cx="1547198" cy="219009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2CF9CB3-D8A0-6143-93D1-4B32EF350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8290" y="3429695"/>
              <a:ext cx="1527694" cy="21911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143BE26-6E15-8748-85BA-64248776BBAA}"/>
                    </a:ext>
                  </a:extLst>
                </p:cNvPr>
                <p:cNvSpPr txBox="1"/>
                <p:nvPr/>
              </p:nvSpPr>
              <p:spPr>
                <a:xfrm>
                  <a:off x="3145333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ko-KR" dirty="0"/>
                    <a:t>→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143BE26-6E15-8748-85BA-64248776B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333" y="5604816"/>
                  <a:ext cx="894475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E0B829-E355-D843-974C-3CC6382D9192}"/>
                    </a:ext>
                  </a:extLst>
                </p:cNvPr>
                <p:cNvSpPr txBox="1"/>
                <p:nvPr/>
              </p:nvSpPr>
              <p:spPr>
                <a:xfrm>
                  <a:off x="4697552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E0B829-E355-D843-974C-3CC6382D9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552" y="5604816"/>
                  <a:ext cx="89447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354D2E-3FA6-0248-A8A8-43FA361B57EA}"/>
                    </a:ext>
                  </a:extLst>
                </p:cNvPr>
                <p:cNvSpPr txBox="1"/>
                <p:nvPr/>
              </p:nvSpPr>
              <p:spPr>
                <a:xfrm>
                  <a:off x="6359927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354D2E-3FA6-0248-A8A8-43FA361B5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927" y="5604816"/>
                  <a:ext cx="89447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D24CBF-9861-D64E-A619-E6FBEA99468B}"/>
                    </a:ext>
                  </a:extLst>
                </p:cNvPr>
                <p:cNvSpPr txBox="1"/>
                <p:nvPr/>
              </p:nvSpPr>
              <p:spPr>
                <a:xfrm>
                  <a:off x="8017362" y="5604816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D24CBF-9861-D64E-A619-E6FBEA994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7362" y="5604816"/>
                  <a:ext cx="8944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5E1CC5-1A00-B045-B623-68B19E8765E2}"/>
              </a:ext>
            </a:extLst>
          </p:cNvPr>
          <p:cNvCxnSpPr/>
          <p:nvPr/>
        </p:nvCxnSpPr>
        <p:spPr>
          <a:xfrm flipV="1">
            <a:off x="1366888" y="1670590"/>
            <a:ext cx="428991" cy="2713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BB310A-A3F4-BD47-AA21-30922881E4D9}"/>
              </a:ext>
            </a:extLst>
          </p:cNvPr>
          <p:cNvSpPr txBox="1"/>
          <p:nvPr/>
        </p:nvSpPr>
        <p:spPr>
          <a:xfrm>
            <a:off x="1771012" y="148592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FF0000"/>
                </a:solidFill>
              </a:rPr>
              <a:t>action1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BAF29B-A2CC-544C-8BFD-E2787D4289E3}"/>
              </a:ext>
            </a:extLst>
          </p:cNvPr>
          <p:cNvCxnSpPr>
            <a:cxnSpLocks/>
          </p:cNvCxnSpPr>
          <p:nvPr/>
        </p:nvCxnSpPr>
        <p:spPr>
          <a:xfrm>
            <a:off x="1366888" y="1982905"/>
            <a:ext cx="4636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32A2BE-4CA1-884B-91EA-301A4194E19B}"/>
              </a:ext>
            </a:extLst>
          </p:cNvPr>
          <p:cNvCxnSpPr>
            <a:cxnSpLocks/>
          </p:cNvCxnSpPr>
          <p:nvPr/>
        </p:nvCxnSpPr>
        <p:spPr>
          <a:xfrm>
            <a:off x="1349563" y="1957897"/>
            <a:ext cx="421449" cy="4033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FE8A4F-F356-AA48-B68F-9C05D33D55FF}"/>
              </a:ext>
            </a:extLst>
          </p:cNvPr>
          <p:cNvSpPr txBox="1"/>
          <p:nvPr/>
        </p:nvSpPr>
        <p:spPr>
          <a:xfrm>
            <a:off x="1771012" y="175723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action2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031F3-7C7A-B848-BB0D-74867868B7FB}"/>
              </a:ext>
            </a:extLst>
          </p:cNvPr>
          <p:cNvSpPr txBox="1"/>
          <p:nvPr/>
        </p:nvSpPr>
        <p:spPr>
          <a:xfrm>
            <a:off x="1771012" y="212901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action3</a:t>
            </a:r>
            <a:endParaRPr kumimoji="1" lang="ko-KR" altLang="en-US" dirty="0"/>
          </a:p>
        </p:txBody>
      </p:sp>
      <p:pic>
        <p:nvPicPr>
          <p:cNvPr id="20" name="Picture 1" descr="/var/folders/nv/n604zkp550lfrdr4j7rnrhlm0000gn/T/com.microsoft.Powerpoint/WebArchiveCopyPasteTempFiles/p1015">
            <a:extLst>
              <a:ext uri="{FF2B5EF4-FFF2-40B4-BE49-F238E27FC236}">
                <a16:creationId xmlns:a16="http://schemas.microsoft.com/office/drawing/2014/main" id="{3CF15C27-2F1F-5C40-AF49-D1F93939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953" y="2498351"/>
            <a:ext cx="2884093" cy="40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이등변 삼각형 26">
            <a:extLst>
              <a:ext uri="{FF2B5EF4-FFF2-40B4-BE49-F238E27FC236}">
                <a16:creationId xmlns:a16="http://schemas.microsoft.com/office/drawing/2014/main" id="{5E7AEC06-624E-4649-9EE2-227AB08645AB}"/>
              </a:ext>
            </a:extLst>
          </p:cNvPr>
          <p:cNvSpPr/>
          <p:nvPr/>
        </p:nvSpPr>
        <p:spPr>
          <a:xfrm rot="5400000">
            <a:off x="6610341" y="4732301"/>
            <a:ext cx="1986301" cy="376331"/>
          </a:xfrm>
          <a:prstGeom prst="triangle">
            <a:avLst>
              <a:gd name="adj" fmla="val 50713"/>
            </a:avLst>
          </a:prstGeom>
          <a:solidFill>
            <a:srgbClr val="DDC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829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830-5A8C-B44E-A2D8-DFE8B58832D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A22C9-BFA4-844A-A549-05F356559C7A}"/>
                  </a:ext>
                </a:extLst>
              </p:cNvPr>
              <p:cNvSpPr txBox="1"/>
              <p:nvPr/>
            </p:nvSpPr>
            <p:spPr>
              <a:xfrm>
                <a:off x="609721" y="847693"/>
                <a:ext cx="11187043" cy="2045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Policy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는 특정 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state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또는 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action 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 주어졌을 때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action sequence </a:t>
                </a:r>
                <a:r>
                  <a:rPr lang="ko-KR" altLang="en-US" b="1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를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반환하는 함수</a:t>
                </a:r>
                <a:endPara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-.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방법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1.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최적의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만을 반환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 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별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Q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값을 바로 추정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(discrete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action)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→ </a:t>
                </a:r>
                <a:r>
                  <a:rPr lang="en-US" altLang="ko-KR" sz="1400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DQN</a:t>
                </a: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 Double </a:t>
                </a:r>
                <a:r>
                  <a:rPr lang="en-US" altLang="ko-KR" sz="1400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DQN</a:t>
                </a:r>
                <a:endParaRPr lang="en-US" altLang="ko-KR" sz="1400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-.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방법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2.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최적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이 될 확률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을 반환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별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Q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값을 바로 추정 안함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(discrete action)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endParaRPr lang="en-US" altLang="ko-KR" dirty="0">
                  <a:solidFill>
                    <a:srgbClr val="0432FF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              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또는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의 분포를 반환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예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: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𝑁</m:t>
                    </m:r>
                    <m:r>
                      <a:rPr lang="en-US" altLang="ko-KR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별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Q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값을 바로 추정 안함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(continuous action)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  </a:t>
                </a:r>
                <a:r>
                  <a:rPr lang="ko-KR" altLang="en-US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                → </a:t>
                </a: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Reinforce, Actor Critic, (if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→</a:t>
                </a: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0) Deterministic Policy Gradient; DPG, Deep DPG; </a:t>
                </a:r>
                <a:r>
                  <a:rPr lang="en-US" altLang="ko-KR" sz="1400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DDPG</a:t>
                </a:r>
                <a:endParaRPr lang="en-US" altLang="ko-KR" sz="1400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A22C9-BFA4-844A-A549-05F356559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1" y="847693"/>
                <a:ext cx="11187043" cy="2045303"/>
              </a:xfrm>
              <a:prstGeom prst="rect">
                <a:avLst/>
              </a:prstGeom>
              <a:blipFill>
                <a:blip r:embed="rId2"/>
                <a:stretch>
                  <a:fillRect l="-454" b="-2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/var/folders/nv/n604zkp550lfrdr4j7rnrhlm0000gn/T/com.microsoft.Powerpoint/WebArchiveCopyPasteTempFiles/p1015">
            <a:extLst>
              <a:ext uri="{FF2B5EF4-FFF2-40B4-BE49-F238E27FC236}">
                <a16:creationId xmlns:a16="http://schemas.microsoft.com/office/drawing/2014/main" id="{E7BF9C16-9A7D-0143-B411-C0D9388AA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4"/>
          <a:stretch/>
        </p:blipFill>
        <p:spPr bwMode="auto">
          <a:xfrm>
            <a:off x="3811322" y="2863475"/>
            <a:ext cx="1659796" cy="2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/var/folders/nv/n604zkp550lfrdr4j7rnrhlm0000gn/T/com.microsoft.Powerpoint/WebArchiveCopyPasteTempFiles/p988">
            <a:extLst>
              <a:ext uri="{FF2B5EF4-FFF2-40B4-BE49-F238E27FC236}">
                <a16:creationId xmlns:a16="http://schemas.microsoft.com/office/drawing/2014/main" id="{72245C72-BD06-B740-81E0-2D238A098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4" t="5482" r="25256" b="46722"/>
          <a:stretch/>
        </p:blipFill>
        <p:spPr bwMode="auto">
          <a:xfrm>
            <a:off x="8535196" y="2806449"/>
            <a:ext cx="1193593" cy="22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25C007-642C-8045-91CC-00ED2D8A733F}"/>
              </a:ext>
            </a:extLst>
          </p:cNvPr>
          <p:cNvSpPr txBox="1"/>
          <p:nvPr/>
        </p:nvSpPr>
        <p:spPr>
          <a:xfrm>
            <a:off x="4106303" y="4963134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 Learning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9F792-9C4E-8145-A0ED-579400CFFD44}"/>
              </a:ext>
            </a:extLst>
          </p:cNvPr>
          <p:cNvSpPr txBox="1"/>
          <p:nvPr/>
        </p:nvSpPr>
        <p:spPr>
          <a:xfrm>
            <a:off x="929024" y="504295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명칭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170B2-4261-B443-8C22-81F09EF059D0}"/>
              </a:ext>
            </a:extLst>
          </p:cNvPr>
          <p:cNvSpPr txBox="1"/>
          <p:nvPr/>
        </p:nvSpPr>
        <p:spPr>
          <a:xfrm>
            <a:off x="8397762" y="4963134"/>
            <a:ext cx="15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Policy Gradient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6ACF3-1FA2-4142-8413-90D649B2B3EF}"/>
              </a:ext>
            </a:extLst>
          </p:cNvPr>
          <p:cNvSpPr txBox="1"/>
          <p:nvPr/>
        </p:nvSpPr>
        <p:spPr>
          <a:xfrm>
            <a:off x="929024" y="547193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목적 함수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BC2F1-521B-1D48-95FF-BCC8A9578E14}"/>
                  </a:ext>
                </a:extLst>
              </p:cNvPr>
              <p:cNvSpPr txBox="1"/>
              <p:nvPr/>
            </p:nvSpPr>
            <p:spPr>
              <a:xfrm>
                <a:off x="4142040" y="5392112"/>
                <a:ext cx="1240018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BC2F1-521B-1D48-95FF-BCC8A9578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40" y="5392112"/>
                <a:ext cx="1240018" cy="378630"/>
              </a:xfrm>
              <a:prstGeom prst="rect">
                <a:avLst/>
              </a:prstGeom>
              <a:blipFill>
                <a:blip r:embed="rId5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E1F1E7-058C-0244-BF60-03FA744FA010}"/>
                  </a:ext>
                </a:extLst>
              </p:cNvPr>
              <p:cNvSpPr txBox="1"/>
              <p:nvPr/>
            </p:nvSpPr>
            <p:spPr>
              <a:xfrm>
                <a:off x="8260447" y="5245802"/>
                <a:ext cx="194303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E1F1E7-058C-0244-BF60-03FA744FA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447" y="5245802"/>
                <a:ext cx="1943032" cy="764505"/>
              </a:xfrm>
              <a:prstGeom prst="rect">
                <a:avLst/>
              </a:prstGeom>
              <a:blipFill>
                <a:blip r:embed="rId6"/>
                <a:stretch>
                  <a:fillRect l="-37013" t="-121311" b="-168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3229F34-46A9-6A48-8882-CAA16D9AD377}"/>
              </a:ext>
            </a:extLst>
          </p:cNvPr>
          <p:cNvSpPr txBox="1"/>
          <p:nvPr/>
        </p:nvSpPr>
        <p:spPr>
          <a:xfrm>
            <a:off x="929024" y="6010307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Policy </a:t>
            </a:r>
            <a:r>
              <a:rPr kumimoji="1" lang="ko-KR" altLang="en-US" dirty="0"/>
              <a:t>갱신 방법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B6464-E62B-CE42-8946-7D26F8E6B786}"/>
                  </a:ext>
                </a:extLst>
              </p:cNvPr>
              <p:cNvSpPr txBox="1"/>
              <p:nvPr/>
            </p:nvSpPr>
            <p:spPr>
              <a:xfrm>
                <a:off x="2748946" y="5996970"/>
                <a:ext cx="4252061" cy="388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𝑎𝑐𝑡𝑖𝑜𝑛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𝑎𝑐𝑡𝑖𝑜𝑛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B6464-E62B-CE42-8946-7D26F8E6B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946" y="5996970"/>
                <a:ext cx="4252061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2CE96C-003A-E848-AC99-8E3387898C32}"/>
                  </a:ext>
                </a:extLst>
              </p:cNvPr>
              <p:cNvSpPr txBox="1"/>
              <p:nvPr/>
            </p:nvSpPr>
            <p:spPr>
              <a:xfrm>
                <a:off x="7264502" y="5996970"/>
                <a:ext cx="3934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𝑃𝑜𝑙𝑖𝑐𝑦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𝑃𝑟𝑜𝑣𝑒𝑑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𝑆𝑢𝑡𝑡𝑜𝑛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2CE96C-003A-E848-AC99-8E338789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502" y="5996970"/>
                <a:ext cx="393492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35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EB7F-C0EE-1C45-8316-9EA5AE52A886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Q table; Before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DQN</a:t>
            </a:r>
            <a:endParaRPr lang="en-US" altLang="ko-KR" sz="30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835AF-6DFC-F044-B6C7-78E16FCBFA35}"/>
              </a:ext>
            </a:extLst>
          </p:cNvPr>
          <p:cNvSpPr txBox="1"/>
          <p:nvPr/>
        </p:nvSpPr>
        <p:spPr>
          <a:xfrm>
            <a:off x="609721" y="847693"/>
            <a:ext cx="11187043" cy="1672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table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추정하는 방법으로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space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고차원일 때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 가능한 방법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여러 실험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예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시뮬레이션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통해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Q table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추정</a:t>
            </a:r>
            <a:endParaRPr lang="en-US" altLang="ko-KR" sz="1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Deep Neural Network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로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Q table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의 값들을 추정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 Q Table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의 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Q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값을 채우는데 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Monte </a:t>
            </a:r>
            <a:r>
              <a:rPr lang="en-US" altLang="ko-KR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Calro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(MC)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방법으로 하면 시간이 많이 걸리므로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Temporal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Difference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(TD)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로 채움</a:t>
            </a:r>
            <a:endParaRPr lang="en-US" altLang="ko-KR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7AFEB-E0E3-CC41-BAA7-8CB33274A175}"/>
              </a:ext>
            </a:extLst>
          </p:cNvPr>
          <p:cNvSpPr txBox="1"/>
          <p:nvPr/>
        </p:nvSpPr>
        <p:spPr>
          <a:xfrm>
            <a:off x="609721" y="2779559"/>
            <a:ext cx="1118704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table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추정하는 방법으로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Monte Carlo (MC)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Temporal Difference (TD)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있음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MC: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여러 실험의 평균값으로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Q Table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의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Q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값을 추정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갱신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여러 실험을 하는데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시간이 많이 걸림</a:t>
            </a:r>
            <a:endParaRPr lang="en-US" altLang="ko-KR" dirty="0">
              <a:solidFill>
                <a:srgbClr val="0432FF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TD: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다음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State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Reward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와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Q </a:t>
            </a:r>
            <a:r>
              <a:rPr lang="ko-KR" altLang="en-US" dirty="0" err="1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추정값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으로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Q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값을 추정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갱신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MC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 비하여 시간이 단축됨</a:t>
            </a:r>
            <a:endParaRPr lang="en-US" altLang="ko-KR" dirty="0">
              <a:solidFill>
                <a:srgbClr val="0432FF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6B7B70-73EB-EE4A-B097-E2C926620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50" r="11250"/>
          <a:stretch/>
        </p:blipFill>
        <p:spPr>
          <a:xfrm rot="16200000">
            <a:off x="4993126" y="1938723"/>
            <a:ext cx="2205748" cy="67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37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788FD5-BBF0-D849-A05C-556D98553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4" t="6750" r="9682"/>
          <a:stretch/>
        </p:blipFill>
        <p:spPr>
          <a:xfrm>
            <a:off x="5288479" y="1273835"/>
            <a:ext cx="6046318" cy="51428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CDDBCF4-AB87-5D48-B741-ECC54ACE789B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Q table; updating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Q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value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(estimation)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03E42-DE21-2941-86C3-5DAD75727731}"/>
              </a:ext>
            </a:extLst>
          </p:cNvPr>
          <p:cNvSpPr txBox="1"/>
          <p:nvPr/>
        </p:nvSpPr>
        <p:spPr>
          <a:xfrm>
            <a:off x="609721" y="847693"/>
            <a:ext cx="1118704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아래는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갱신되는 방법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똑같은 방식으로 갱신됨</a:t>
            </a:r>
            <a:endParaRPr lang="en-US" altLang="ko-KR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C05A670-A4C9-B74C-93C3-90858548F670}"/>
              </a:ext>
            </a:extLst>
          </p:cNvPr>
          <p:cNvGrpSpPr/>
          <p:nvPr/>
        </p:nvGrpSpPr>
        <p:grpSpPr>
          <a:xfrm>
            <a:off x="259644" y="2082192"/>
            <a:ext cx="4884765" cy="2489619"/>
            <a:chOff x="0" y="1863566"/>
            <a:chExt cx="6499908" cy="331280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71DA04A-DF34-CC43-ABA5-FB7FC871EF7D}"/>
                </a:ext>
              </a:extLst>
            </p:cNvPr>
            <p:cNvGrpSpPr/>
            <p:nvPr/>
          </p:nvGrpSpPr>
          <p:grpSpPr>
            <a:xfrm>
              <a:off x="0" y="1863566"/>
              <a:ext cx="6499908" cy="2545148"/>
              <a:chOff x="2738290" y="3429000"/>
              <a:chExt cx="6499908" cy="2545148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E1BAC239-167E-AA4A-93B4-447ADFF46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6249" y="3430030"/>
                <a:ext cx="1557080" cy="2190098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76D7B718-9AD0-5849-B3AD-A7FEBFF30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3594" y="3429000"/>
                <a:ext cx="1567140" cy="2191128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B2A368D8-D951-3941-8CA9-4121EA947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1000" y="3429000"/>
                <a:ext cx="1547198" cy="2190098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3CDCCED3-2F1B-2F47-8E34-96E66E560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8290" y="3429695"/>
                <a:ext cx="1527694" cy="219112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DD99931-543C-6F43-9AC2-268607B89CCD}"/>
                      </a:ext>
                    </a:extLst>
                  </p:cNvPr>
                  <p:cNvSpPr txBox="1"/>
                  <p:nvPr/>
                </p:nvSpPr>
                <p:spPr>
                  <a:xfrm>
                    <a:off x="3054900" y="5604816"/>
                    <a:ext cx="8944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DD99931-543C-6F43-9AC2-268607B89C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4900" y="5604816"/>
                    <a:ext cx="89447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8900D59F-65BA-BB44-A3A7-8C41B30D2E56}"/>
                      </a:ext>
                    </a:extLst>
                  </p:cNvPr>
                  <p:cNvSpPr txBox="1"/>
                  <p:nvPr/>
                </p:nvSpPr>
                <p:spPr>
                  <a:xfrm>
                    <a:off x="4697552" y="5604816"/>
                    <a:ext cx="8944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8900D59F-65BA-BB44-A3A7-8C41B30D2E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7552" y="5604816"/>
                    <a:ext cx="89447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89D3EBD-25F8-EA49-A083-EB499B0C7763}"/>
                      </a:ext>
                    </a:extLst>
                  </p:cNvPr>
                  <p:cNvSpPr txBox="1"/>
                  <p:nvPr/>
                </p:nvSpPr>
                <p:spPr>
                  <a:xfrm>
                    <a:off x="6359927" y="5604816"/>
                    <a:ext cx="8944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89D3EBD-25F8-EA49-A083-EB499B0C77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9927" y="5604816"/>
                    <a:ext cx="89447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D14FEF1-F7F8-CA4E-9781-659B734CB8F4}"/>
                      </a:ext>
                    </a:extLst>
                  </p:cNvPr>
                  <p:cNvSpPr txBox="1"/>
                  <p:nvPr/>
                </p:nvSpPr>
                <p:spPr>
                  <a:xfrm>
                    <a:off x="8017362" y="5604816"/>
                    <a:ext cx="8944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D14FEF1-F7F8-CA4E-9781-659B734CB8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7362" y="5604816"/>
                    <a:ext cx="89447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030A8-5DF9-DD46-AAB0-43658B3B3550}"/>
                    </a:ext>
                  </a:extLst>
                </p:cNvPr>
                <p:cNvSpPr txBox="1"/>
                <p:nvPr/>
              </p:nvSpPr>
              <p:spPr>
                <a:xfrm>
                  <a:off x="1959262" y="4807043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030A8-5DF9-DD46-AAB0-43658B3B3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9262" y="4807043"/>
                  <a:ext cx="89447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6C1DE68-606A-C74A-B86A-B47099EE7EBE}"/>
                    </a:ext>
                  </a:extLst>
                </p:cNvPr>
                <p:cNvSpPr txBox="1"/>
                <p:nvPr/>
              </p:nvSpPr>
              <p:spPr>
                <a:xfrm>
                  <a:off x="3657433" y="4807043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6C1DE68-606A-C74A-B86A-B47099EE7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7433" y="4807043"/>
                  <a:ext cx="894475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0461B9E-9023-9049-9773-7E63CE851DB4}"/>
                    </a:ext>
                  </a:extLst>
                </p:cNvPr>
                <p:cNvSpPr txBox="1"/>
                <p:nvPr/>
              </p:nvSpPr>
              <p:spPr>
                <a:xfrm>
                  <a:off x="5295314" y="4807043"/>
                  <a:ext cx="8944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0461B9E-9023-9049-9773-7E63CE851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314" y="4807043"/>
                  <a:ext cx="894475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A9A3EFDD-5778-B649-A9DE-7E3A0A8C5DD9}"/>
                </a:ext>
              </a:extLst>
            </p:cNvPr>
            <p:cNvCxnSpPr>
              <a:stCxn id="36" idx="2"/>
              <a:endCxn id="39" idx="0"/>
            </p:cNvCxnSpPr>
            <p:nvPr/>
          </p:nvCxnSpPr>
          <p:spPr>
            <a:xfrm>
              <a:off x="2406500" y="4408714"/>
              <a:ext cx="0" cy="39832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A36DAD81-77C0-954A-883B-B723A4D48F66}"/>
                </a:ext>
              </a:extLst>
            </p:cNvPr>
            <p:cNvCxnSpPr>
              <a:cxnSpLocks/>
            </p:cNvCxnSpPr>
            <p:nvPr/>
          </p:nvCxnSpPr>
          <p:spPr>
            <a:xfrm>
              <a:off x="4064478" y="4408714"/>
              <a:ext cx="0" cy="39832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93A2D88-559A-5144-96B6-35E56FF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5702359" y="4408714"/>
              <a:ext cx="0" cy="39832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C5AD3D8-ACC9-C240-984F-772813C758A8}"/>
              </a:ext>
            </a:extLst>
          </p:cNvPr>
          <p:cNvSpPr txBox="1"/>
          <p:nvPr/>
        </p:nvSpPr>
        <p:spPr>
          <a:xfrm>
            <a:off x="259644" y="1399501"/>
            <a:ext cx="4631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Episode: V(</a:t>
            </a:r>
            <a:r>
              <a:rPr kumimoji="1" lang="en-US" altLang="ko-KR" dirty="0" err="1"/>
              <a:t>S1</a:t>
            </a:r>
            <a:r>
              <a:rPr kumimoji="1" lang="en-US" altLang="ko-KR" dirty="0"/>
              <a:t>) </a:t>
            </a:r>
            <a:r>
              <a:rPr kumimoji="1" lang="ko-KR" altLang="en-US" dirty="0"/>
              <a:t>계산하는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 실험</a:t>
            </a:r>
            <a:endParaRPr kumimoji="1" lang="en-US" altLang="ko-KR" dirty="0"/>
          </a:p>
          <a:p>
            <a:r>
              <a:rPr kumimoji="1" lang="en-US" altLang="ko-KR" dirty="0"/>
              <a:t>Episode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여러번</a:t>
            </a:r>
            <a:r>
              <a:rPr kumimoji="1" lang="ko-KR" altLang="en-US" dirty="0"/>
              <a:t> 반복하여 </a:t>
            </a:r>
            <a:r>
              <a:rPr kumimoji="1" lang="en-US" altLang="ko-KR" dirty="0"/>
              <a:t>V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Q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갱신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1F2E2895-F589-494E-B9B7-02CDB288A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08309"/>
              </p:ext>
            </p:extLst>
          </p:nvPr>
        </p:nvGraphicFramePr>
        <p:xfrm>
          <a:off x="676669" y="4754572"/>
          <a:ext cx="4467740" cy="1323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935">
                  <a:extLst>
                    <a:ext uri="{9D8B030D-6E8A-4147-A177-3AD203B41FA5}">
                      <a16:colId xmlns:a16="http://schemas.microsoft.com/office/drawing/2014/main" val="96680407"/>
                    </a:ext>
                  </a:extLst>
                </a:gridCol>
                <a:gridCol w="1116935">
                  <a:extLst>
                    <a:ext uri="{9D8B030D-6E8A-4147-A177-3AD203B41FA5}">
                      <a16:colId xmlns:a16="http://schemas.microsoft.com/office/drawing/2014/main" val="1829118799"/>
                    </a:ext>
                  </a:extLst>
                </a:gridCol>
                <a:gridCol w="1116935">
                  <a:extLst>
                    <a:ext uri="{9D8B030D-6E8A-4147-A177-3AD203B41FA5}">
                      <a16:colId xmlns:a16="http://schemas.microsoft.com/office/drawing/2014/main" val="3996815263"/>
                    </a:ext>
                  </a:extLst>
                </a:gridCol>
                <a:gridCol w="1116935">
                  <a:extLst>
                    <a:ext uri="{9D8B030D-6E8A-4147-A177-3AD203B41FA5}">
                      <a16:colId xmlns:a16="http://schemas.microsoft.com/office/drawing/2014/main" val="2233702160"/>
                    </a:ext>
                  </a:extLst>
                </a:gridCol>
              </a:tblGrid>
              <a:tr h="264741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action 1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action 2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action 3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extLst>
                  <a:ext uri="{0D108BD9-81ED-4DB2-BD59-A6C34878D82A}">
                    <a16:rowId xmlns:a16="http://schemas.microsoft.com/office/drawing/2014/main" val="4187333907"/>
                  </a:ext>
                </a:extLst>
              </a:tr>
              <a:tr h="264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State 1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extLst>
                  <a:ext uri="{0D108BD9-81ED-4DB2-BD59-A6C34878D82A}">
                    <a16:rowId xmlns:a16="http://schemas.microsoft.com/office/drawing/2014/main" val="175234719"/>
                  </a:ext>
                </a:extLst>
              </a:tr>
              <a:tr h="264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State 2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extLst>
                  <a:ext uri="{0D108BD9-81ED-4DB2-BD59-A6C34878D82A}">
                    <a16:rowId xmlns:a16="http://schemas.microsoft.com/office/drawing/2014/main" val="3154103593"/>
                  </a:ext>
                </a:extLst>
              </a:tr>
              <a:tr h="264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State 3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extLst>
                  <a:ext uri="{0D108BD9-81ED-4DB2-BD59-A6C34878D82A}">
                    <a16:rowId xmlns:a16="http://schemas.microsoft.com/office/drawing/2014/main" val="3167789633"/>
                  </a:ext>
                </a:extLst>
              </a:tr>
              <a:tr h="264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State 4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65279" marR="65279" marT="32639" marB="32639"/>
                </a:tc>
                <a:extLst>
                  <a:ext uri="{0D108BD9-81ED-4DB2-BD59-A6C34878D82A}">
                    <a16:rowId xmlns:a16="http://schemas.microsoft.com/office/drawing/2014/main" val="3620042126"/>
                  </a:ext>
                </a:extLst>
              </a:tr>
            </a:tbl>
          </a:graphicData>
        </a:graphic>
      </p:graphicFrame>
      <p:sp>
        <p:nvSpPr>
          <p:cNvPr id="50" name="이등변 삼각형 26">
            <a:extLst>
              <a:ext uri="{FF2B5EF4-FFF2-40B4-BE49-F238E27FC236}">
                <a16:creationId xmlns:a16="http://schemas.microsoft.com/office/drawing/2014/main" id="{062198C9-46C1-A34B-ACE5-C110DE81F0CD}"/>
              </a:ext>
            </a:extLst>
          </p:cNvPr>
          <p:cNvSpPr/>
          <p:nvPr/>
        </p:nvSpPr>
        <p:spPr>
          <a:xfrm rot="5400000">
            <a:off x="-208772" y="5175841"/>
            <a:ext cx="1260654" cy="376331"/>
          </a:xfrm>
          <a:prstGeom prst="triangle">
            <a:avLst>
              <a:gd name="adj" fmla="val 50713"/>
            </a:avLst>
          </a:prstGeom>
          <a:solidFill>
            <a:srgbClr val="DDC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17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D306-ABB2-3D44-95C6-494F973BD7DB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Deep Q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7C01D-EEEF-A341-80C4-50C77491C9D6}"/>
              </a:ext>
            </a:extLst>
          </p:cNvPr>
          <p:cNvSpPr txBox="1"/>
          <p:nvPr/>
        </p:nvSpPr>
        <p:spPr>
          <a:xfrm>
            <a:off x="609721" y="847693"/>
            <a:ext cx="1118704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table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추정하는 방법으로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space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고차원일 때 적용 가능한 방법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여러 실험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예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시뮬레이션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통해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Q table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추정</a:t>
            </a:r>
            <a:endParaRPr lang="en-US" altLang="ko-KR" sz="1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Deep Neural Network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로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Q table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의 값들을 추정</a:t>
            </a:r>
            <a:endParaRPr lang="en-US" altLang="ko-KR" dirty="0">
              <a:solidFill>
                <a:srgbClr val="0432FF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E48D3C-C17A-164A-B51E-1E24ACE0A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418924"/>
              </p:ext>
            </p:extLst>
          </p:nvPr>
        </p:nvGraphicFramePr>
        <p:xfrm>
          <a:off x="1791581" y="3189623"/>
          <a:ext cx="4939032" cy="1463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758">
                  <a:extLst>
                    <a:ext uri="{9D8B030D-6E8A-4147-A177-3AD203B41FA5}">
                      <a16:colId xmlns:a16="http://schemas.microsoft.com/office/drawing/2014/main" val="96680407"/>
                    </a:ext>
                  </a:extLst>
                </a:gridCol>
                <a:gridCol w="1234758">
                  <a:extLst>
                    <a:ext uri="{9D8B030D-6E8A-4147-A177-3AD203B41FA5}">
                      <a16:colId xmlns:a16="http://schemas.microsoft.com/office/drawing/2014/main" val="1829118799"/>
                    </a:ext>
                  </a:extLst>
                </a:gridCol>
                <a:gridCol w="1234758">
                  <a:extLst>
                    <a:ext uri="{9D8B030D-6E8A-4147-A177-3AD203B41FA5}">
                      <a16:colId xmlns:a16="http://schemas.microsoft.com/office/drawing/2014/main" val="3996815263"/>
                    </a:ext>
                  </a:extLst>
                </a:gridCol>
                <a:gridCol w="1234758">
                  <a:extLst>
                    <a:ext uri="{9D8B030D-6E8A-4147-A177-3AD203B41FA5}">
                      <a16:colId xmlns:a16="http://schemas.microsoft.com/office/drawing/2014/main" val="2233702160"/>
                    </a:ext>
                  </a:extLst>
                </a:gridCol>
              </a:tblGrid>
              <a:tr h="29266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action 1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action 2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action 3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extLst>
                  <a:ext uri="{0D108BD9-81ED-4DB2-BD59-A6C34878D82A}">
                    <a16:rowId xmlns:a16="http://schemas.microsoft.com/office/drawing/2014/main" val="4187333907"/>
                  </a:ext>
                </a:extLst>
              </a:tr>
              <a:tr h="292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State 1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extLst>
                  <a:ext uri="{0D108BD9-81ED-4DB2-BD59-A6C34878D82A}">
                    <a16:rowId xmlns:a16="http://schemas.microsoft.com/office/drawing/2014/main" val="175234719"/>
                  </a:ext>
                </a:extLst>
              </a:tr>
              <a:tr h="292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State 2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extLst>
                  <a:ext uri="{0D108BD9-81ED-4DB2-BD59-A6C34878D82A}">
                    <a16:rowId xmlns:a16="http://schemas.microsoft.com/office/drawing/2014/main" val="3154103593"/>
                  </a:ext>
                </a:extLst>
              </a:tr>
              <a:tr h="292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State 3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extLst>
                  <a:ext uri="{0D108BD9-81ED-4DB2-BD59-A6C34878D82A}">
                    <a16:rowId xmlns:a16="http://schemas.microsoft.com/office/drawing/2014/main" val="3167789633"/>
                  </a:ext>
                </a:extLst>
              </a:tr>
              <a:tr h="292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State 4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extLst>
                  <a:ext uri="{0D108BD9-81ED-4DB2-BD59-A6C34878D82A}">
                    <a16:rowId xmlns:a16="http://schemas.microsoft.com/office/drawing/2014/main" val="3620042126"/>
                  </a:ext>
                </a:extLst>
              </a:tr>
            </a:tbl>
          </a:graphicData>
        </a:graphic>
      </p:graphicFrame>
      <p:pic>
        <p:nvPicPr>
          <p:cNvPr id="21" name="Picture 1" descr="/var/folders/nv/n604zkp550lfrdr4j7rnrhlm0000gn/T/com.microsoft.Powerpoint/WebArchiveCopyPasteTempFiles/p1015">
            <a:extLst>
              <a:ext uri="{FF2B5EF4-FFF2-40B4-BE49-F238E27FC236}">
                <a16:creationId xmlns:a16="http://schemas.microsoft.com/office/drawing/2014/main" id="{43A9A41D-7952-084F-AD0A-66A7C6AD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99" y="2717778"/>
            <a:ext cx="2276133" cy="317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이등변 삼각형 26">
            <a:extLst>
              <a:ext uri="{FF2B5EF4-FFF2-40B4-BE49-F238E27FC236}">
                <a16:creationId xmlns:a16="http://schemas.microsoft.com/office/drawing/2014/main" id="{CE53B46A-73F0-FB43-8C68-07569C9090D8}"/>
              </a:ext>
            </a:extLst>
          </p:cNvPr>
          <p:cNvSpPr/>
          <p:nvPr/>
        </p:nvSpPr>
        <p:spPr>
          <a:xfrm rot="5400000">
            <a:off x="6288960" y="3772793"/>
            <a:ext cx="1567592" cy="297001"/>
          </a:xfrm>
          <a:prstGeom prst="triangle">
            <a:avLst>
              <a:gd name="adj" fmla="val 50713"/>
            </a:avLst>
          </a:prstGeom>
          <a:solidFill>
            <a:srgbClr val="DDC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955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AB8C-4280-DF42-AEDE-D8581FA5CBE4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Deep Q 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81727-7616-FD45-AEDF-D0179BBE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906" y="880532"/>
            <a:ext cx="9620189" cy="562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5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D306-ABB2-3D44-95C6-494F973BD7DB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Deep Q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7C01D-EEEF-A341-80C4-50C77491C9D6}"/>
              </a:ext>
            </a:extLst>
          </p:cNvPr>
          <p:cNvSpPr txBox="1"/>
          <p:nvPr/>
        </p:nvSpPr>
        <p:spPr>
          <a:xfrm>
            <a:off x="609721" y="847693"/>
            <a:ext cx="1118704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이전에는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table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NN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잘 추정되지 않았음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원인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실험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Sample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간의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Correlation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원인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Q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값 추정이 불안정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E48D3C-C17A-164A-B51E-1E24ACE0A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35127"/>
              </p:ext>
            </p:extLst>
          </p:nvPr>
        </p:nvGraphicFramePr>
        <p:xfrm>
          <a:off x="1264210" y="2759973"/>
          <a:ext cx="4939032" cy="1756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758">
                  <a:extLst>
                    <a:ext uri="{9D8B030D-6E8A-4147-A177-3AD203B41FA5}">
                      <a16:colId xmlns:a16="http://schemas.microsoft.com/office/drawing/2014/main" val="96680407"/>
                    </a:ext>
                  </a:extLst>
                </a:gridCol>
                <a:gridCol w="1234758">
                  <a:extLst>
                    <a:ext uri="{9D8B030D-6E8A-4147-A177-3AD203B41FA5}">
                      <a16:colId xmlns:a16="http://schemas.microsoft.com/office/drawing/2014/main" val="1829118799"/>
                    </a:ext>
                  </a:extLst>
                </a:gridCol>
                <a:gridCol w="1234758">
                  <a:extLst>
                    <a:ext uri="{9D8B030D-6E8A-4147-A177-3AD203B41FA5}">
                      <a16:colId xmlns:a16="http://schemas.microsoft.com/office/drawing/2014/main" val="3996815263"/>
                    </a:ext>
                  </a:extLst>
                </a:gridCol>
                <a:gridCol w="1234758">
                  <a:extLst>
                    <a:ext uri="{9D8B030D-6E8A-4147-A177-3AD203B41FA5}">
                      <a16:colId xmlns:a16="http://schemas.microsoft.com/office/drawing/2014/main" val="2233702160"/>
                    </a:ext>
                  </a:extLst>
                </a:gridCol>
              </a:tblGrid>
              <a:tr h="29266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action 1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action 2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action 3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extLst>
                  <a:ext uri="{0D108BD9-81ED-4DB2-BD59-A6C34878D82A}">
                    <a16:rowId xmlns:a16="http://schemas.microsoft.com/office/drawing/2014/main" val="4187333907"/>
                  </a:ext>
                </a:extLst>
              </a:tr>
              <a:tr h="292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State 1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extLst>
                  <a:ext uri="{0D108BD9-81ED-4DB2-BD59-A6C34878D82A}">
                    <a16:rowId xmlns:a16="http://schemas.microsoft.com/office/drawing/2014/main" val="175234719"/>
                  </a:ext>
                </a:extLst>
              </a:tr>
              <a:tr h="292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State 1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2165" marR="72165" marT="36082" marB="36082"/>
                </a:tc>
                <a:extLst>
                  <a:ext uri="{0D108BD9-81ED-4DB2-BD59-A6C34878D82A}">
                    <a16:rowId xmlns:a16="http://schemas.microsoft.com/office/drawing/2014/main" val="1257998142"/>
                  </a:ext>
                </a:extLst>
              </a:tr>
              <a:tr h="292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extLst>
                  <a:ext uri="{0D108BD9-81ED-4DB2-BD59-A6C34878D82A}">
                    <a16:rowId xmlns:a16="http://schemas.microsoft.com/office/drawing/2014/main" val="3154103593"/>
                  </a:ext>
                </a:extLst>
              </a:tr>
              <a:tr h="292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State 3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extLst>
                  <a:ext uri="{0D108BD9-81ED-4DB2-BD59-A6C34878D82A}">
                    <a16:rowId xmlns:a16="http://schemas.microsoft.com/office/drawing/2014/main" val="3167789633"/>
                  </a:ext>
                </a:extLst>
              </a:tr>
              <a:tr h="292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State 4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marL="72165" marR="72165" marT="36082" marB="36082"/>
                </a:tc>
                <a:extLst>
                  <a:ext uri="{0D108BD9-81ED-4DB2-BD59-A6C34878D82A}">
                    <a16:rowId xmlns:a16="http://schemas.microsoft.com/office/drawing/2014/main" val="362004212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85E3332-EB0F-7B4A-AA9F-417F2EC726BA}"/>
              </a:ext>
            </a:extLst>
          </p:cNvPr>
          <p:cNvSpPr txBox="1"/>
          <p:nvPr/>
        </p:nvSpPr>
        <p:spPr>
          <a:xfrm>
            <a:off x="609721" y="2256866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table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아닌 실험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들을 저장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(Buffer)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→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Correlation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Random Sampling </a:t>
            </a:r>
            <a:r>
              <a:rPr lang="ko-KR" altLang="en-US" dirty="0" err="1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으로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제거</a:t>
            </a:r>
            <a:endParaRPr lang="en-US" altLang="ko-KR" dirty="0">
              <a:solidFill>
                <a:srgbClr val="0432FF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0C04E7-35F7-474B-BAB4-C20C33E8012C}"/>
              </a:ext>
            </a:extLst>
          </p:cNvPr>
          <p:cNvSpPr txBox="1"/>
          <p:nvPr/>
        </p:nvSpPr>
        <p:spPr>
          <a:xfrm>
            <a:off x="609721" y="4571088"/>
            <a:ext cx="1118704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Freezing Parameter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Q Space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가 고차원이므로 </a:t>
            </a:r>
            <a:r>
              <a:rPr lang="en-US" altLang="ko-KR" sz="1200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실험을 여러 번 하기 어려워서</a:t>
            </a:r>
            <a:r>
              <a:rPr lang="en-US" altLang="ko-KR" sz="1200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실제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Q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값을 학습 시 사용하는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NN</a:t>
            </a:r>
            <a:r>
              <a:rPr lang="ko-KR" altLang="en-US" dirty="0" err="1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으로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추정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해서 쓰는데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  이는 학습을 불안정하게함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따라서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학습 중인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NN Parameter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추출하여 실제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Q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값을 추정하는데 한동안 사용</a:t>
            </a:r>
            <a:endParaRPr lang="en-US" altLang="ko-KR" dirty="0">
              <a:solidFill>
                <a:srgbClr val="0432FF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3CCD16-8575-7B41-B8E4-D92936289947}"/>
                  </a:ext>
                </a:extLst>
              </p:cNvPr>
              <p:cNvSpPr txBox="1"/>
              <p:nvPr/>
            </p:nvSpPr>
            <p:spPr>
              <a:xfrm>
                <a:off x="2829985" y="5942299"/>
                <a:ext cx="1807482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Loss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̂"/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3CCD16-8575-7B41-B8E4-D92936289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85" y="5942299"/>
                <a:ext cx="1807482" cy="378630"/>
              </a:xfrm>
              <a:prstGeom prst="rect">
                <a:avLst/>
              </a:prstGeom>
              <a:blipFill>
                <a:blip r:embed="rId2"/>
                <a:stretch>
                  <a:fillRect l="-2797" t="-6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44E5342B-0998-844C-9ECE-1F1758CF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983" y="5846837"/>
            <a:ext cx="4981928" cy="665562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AA57810-1C3E-9D44-8D6B-FE0FF55092C4}"/>
              </a:ext>
            </a:extLst>
          </p:cNvPr>
          <p:cNvCxnSpPr/>
          <p:nvPr/>
        </p:nvCxnSpPr>
        <p:spPr>
          <a:xfrm>
            <a:off x="8094133" y="6320929"/>
            <a:ext cx="857956" cy="0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9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241269-C376-4B13-80D6-029EC29F509C}"/>
              </a:ext>
            </a:extLst>
          </p:cNvPr>
          <p:cNvSpPr/>
          <p:nvPr/>
        </p:nvSpPr>
        <p:spPr>
          <a:xfrm>
            <a:off x="479425" y="908050"/>
            <a:ext cx="11233150" cy="2337568"/>
          </a:xfrm>
          <a:prstGeom prst="rect">
            <a:avLst/>
          </a:prstGeom>
          <a:solidFill>
            <a:srgbClr val="634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Introduction to </a:t>
            </a:r>
            <a:r>
              <a:rPr lang="en-US" altLang="ko-KR" sz="36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RL</a:t>
            </a:r>
            <a:r>
              <a:rPr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&amp; HVAC System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574E7F-A184-E34E-89EC-D2937299CBAC}"/>
              </a:ext>
            </a:extLst>
          </p:cNvPr>
          <p:cNvSpPr/>
          <p:nvPr/>
        </p:nvSpPr>
        <p:spPr>
          <a:xfrm>
            <a:off x="5332009" y="4827917"/>
            <a:ext cx="1527982" cy="1031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0"/>
              </a:spcBef>
            </a:pPr>
            <a:r>
              <a:rPr lang="ko-KR" altLang="en-US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정영재 </a:t>
            </a:r>
            <a:endParaRPr lang="en-US" altLang="ko-KR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algn="ctr">
              <a:spcBef>
                <a:spcPts val="3000"/>
              </a:spcBef>
            </a:pPr>
            <a:r>
              <a:rPr lang="en-US" altLang="ko-KR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2019.</a:t>
            </a:r>
            <a:r>
              <a:rPr lang="ko-KR" altLang="en-US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08.</a:t>
            </a:r>
            <a:r>
              <a:rPr lang="ko-KR" altLang="en-US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12494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788C-CCD8-6A4F-9FBA-5CC0AE504D33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Double Deep Q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B9834-02F4-7249-A3A3-A0BAD6B80444}"/>
              </a:ext>
            </a:extLst>
          </p:cNvPr>
          <p:cNvSpPr txBox="1"/>
          <p:nvPr/>
        </p:nvSpPr>
        <p:spPr>
          <a:xfrm>
            <a:off x="609721" y="835376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Freezing Parameter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 대신에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값을 학습하는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NN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따로 사용</a:t>
            </a:r>
            <a:endParaRPr lang="en-US" altLang="ko-KR" b="1" dirty="0">
              <a:solidFill>
                <a:srgbClr val="0432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4E3201-03F0-F249-A800-670B79DB6D3D}"/>
                  </a:ext>
                </a:extLst>
              </p:cNvPr>
              <p:cNvSpPr txBox="1"/>
              <p:nvPr/>
            </p:nvSpPr>
            <p:spPr>
              <a:xfrm>
                <a:off x="2367140" y="1806939"/>
                <a:ext cx="1807482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Loss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̂"/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4E3201-03F0-F249-A800-670B79DB6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40" y="1806939"/>
                <a:ext cx="1807482" cy="378630"/>
              </a:xfrm>
              <a:prstGeom prst="rect">
                <a:avLst/>
              </a:prstGeom>
              <a:blipFill>
                <a:blip r:embed="rId2"/>
                <a:stretch>
                  <a:fillRect l="-2083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9C3C3CC-5AC1-8542-A88C-A8214FC4C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38" y="1711477"/>
            <a:ext cx="4981928" cy="665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0B71A5-53FC-1940-A53F-E219BF9D6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38" y="3404811"/>
            <a:ext cx="4981928" cy="66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982581-13B2-494E-A9E1-196E892C4C64}"/>
                  </a:ext>
                </a:extLst>
              </p:cNvPr>
              <p:cNvSpPr txBox="1"/>
              <p:nvPr/>
            </p:nvSpPr>
            <p:spPr>
              <a:xfrm>
                <a:off x="2367140" y="3488983"/>
                <a:ext cx="1807482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Loss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̂"/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982581-13B2-494E-A9E1-196E892C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140" y="3488983"/>
                <a:ext cx="1807482" cy="378630"/>
              </a:xfrm>
              <a:prstGeom prst="rect">
                <a:avLst/>
              </a:prstGeom>
              <a:blipFill>
                <a:blip r:embed="rId4"/>
                <a:stretch>
                  <a:fillRect l="-2083" t="-3226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607F6F8-E2E7-C44C-A9F6-ACC906C8BC17}"/>
              </a:ext>
            </a:extLst>
          </p:cNvPr>
          <p:cNvSpPr txBox="1"/>
          <p:nvPr/>
        </p:nvSpPr>
        <p:spPr>
          <a:xfrm>
            <a:off x="560918" y="1806939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[ </a:t>
            </a:r>
            <a:r>
              <a:rPr kumimoji="1" lang="en-US" altLang="ko-KR" dirty="0" err="1"/>
              <a:t>DQN</a:t>
            </a:r>
            <a:r>
              <a:rPr kumimoji="1" lang="en-US" altLang="ko-KR" dirty="0"/>
              <a:t> ]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D730B-2E2C-EF4A-B034-198A78272FD3}"/>
              </a:ext>
            </a:extLst>
          </p:cNvPr>
          <p:cNvSpPr txBox="1"/>
          <p:nvPr/>
        </p:nvSpPr>
        <p:spPr>
          <a:xfrm>
            <a:off x="560918" y="350027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[ Double </a:t>
            </a:r>
            <a:r>
              <a:rPr kumimoji="1" lang="en-US" altLang="ko-KR" dirty="0" err="1"/>
              <a:t>DQN</a:t>
            </a:r>
            <a:r>
              <a:rPr kumimoji="1" lang="en-US" altLang="ko-KR" dirty="0"/>
              <a:t> ]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432D5C-25D5-904E-9E2D-A35F2987A100}"/>
              </a:ext>
            </a:extLst>
          </p:cNvPr>
          <p:cNvCxnSpPr/>
          <p:nvPr/>
        </p:nvCxnSpPr>
        <p:spPr>
          <a:xfrm flipH="1" flipV="1">
            <a:off x="7845778" y="2228751"/>
            <a:ext cx="225778" cy="56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F2CC593-07AE-194B-B4FC-725A6E4600FD}"/>
              </a:ext>
            </a:extLst>
          </p:cNvPr>
          <p:cNvCxnSpPr>
            <a:cxnSpLocks/>
          </p:cNvCxnSpPr>
          <p:nvPr/>
        </p:nvCxnSpPr>
        <p:spPr>
          <a:xfrm flipV="1">
            <a:off x="8602133" y="2228752"/>
            <a:ext cx="234245" cy="56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190845-C20B-3346-9321-BE9A3A15FBC1}"/>
              </a:ext>
            </a:extLst>
          </p:cNvPr>
          <p:cNvSpPr txBox="1"/>
          <p:nvPr/>
        </p:nvSpPr>
        <p:spPr>
          <a:xfrm>
            <a:off x="7840488" y="279519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같은 </a:t>
            </a:r>
            <a:r>
              <a:rPr kumimoji="1" lang="en-US" altLang="ko-KR" dirty="0"/>
              <a:t>NN</a:t>
            </a:r>
            <a:endParaRPr kumimoji="1"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36A43B-B8EB-5147-B88A-9A431483BE41}"/>
              </a:ext>
            </a:extLst>
          </p:cNvPr>
          <p:cNvCxnSpPr/>
          <p:nvPr/>
        </p:nvCxnSpPr>
        <p:spPr>
          <a:xfrm flipH="1" flipV="1">
            <a:off x="7845778" y="3967240"/>
            <a:ext cx="225778" cy="56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1B1B9DB-B80C-CB40-8C85-A1DBC8B899C3}"/>
              </a:ext>
            </a:extLst>
          </p:cNvPr>
          <p:cNvCxnSpPr>
            <a:cxnSpLocks/>
          </p:cNvCxnSpPr>
          <p:nvPr/>
        </p:nvCxnSpPr>
        <p:spPr>
          <a:xfrm flipV="1">
            <a:off x="8602133" y="3967241"/>
            <a:ext cx="234245" cy="56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1790C9-0446-D54D-9551-4771769AEBEF}"/>
              </a:ext>
            </a:extLst>
          </p:cNvPr>
          <p:cNvSpPr txBox="1"/>
          <p:nvPr/>
        </p:nvSpPr>
        <p:spPr>
          <a:xfrm>
            <a:off x="7840488" y="4533679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432FF"/>
                </a:solidFill>
              </a:rPr>
              <a:t>다른 </a:t>
            </a:r>
            <a:r>
              <a:rPr kumimoji="1" lang="en-US" altLang="ko-KR" dirty="0">
                <a:solidFill>
                  <a:srgbClr val="0432FF"/>
                </a:solidFill>
              </a:rPr>
              <a:t>NN</a:t>
            </a:r>
            <a:endParaRPr kumimoji="1" lang="ko-KR" alt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752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8BB0-5263-4944-B3E8-95E67EAD6A1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Double Deep Q Learning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F82D29-C730-1C4C-83F1-E6DDB4CAFBB9}"/>
              </a:ext>
            </a:extLst>
          </p:cNvPr>
          <p:cNvSpPr/>
          <p:nvPr/>
        </p:nvSpPr>
        <p:spPr>
          <a:xfrm>
            <a:off x="420289" y="6343243"/>
            <a:ext cx="74462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Van Hasselt, H., </a:t>
            </a:r>
            <a:r>
              <a:rPr lang="en" altLang="ko-KR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Guez</a:t>
            </a:r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, A., &amp; Silver, D. (2016, March). Deep reinforcement learning with double q-learning. In Thirtieth AAAI conference on artificial intelligence.</a:t>
            </a:r>
            <a:endParaRPr lang="ko-KR" altLang="en-US" sz="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64DF34-E561-0D4D-8BF6-6A6641E0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30" y="813130"/>
            <a:ext cx="7700741" cy="54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3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830-5A8C-B44E-A2D8-DFE8B58832D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A22C9-BFA4-844A-A549-05F356559C7A}"/>
                  </a:ext>
                </a:extLst>
              </p:cNvPr>
              <p:cNvSpPr txBox="1"/>
              <p:nvPr/>
            </p:nvSpPr>
            <p:spPr>
              <a:xfrm>
                <a:off x="609721" y="847693"/>
                <a:ext cx="11187043" cy="2045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Policy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는 특정 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state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또는 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action 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 주어졌을 때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action sequence </a:t>
                </a:r>
                <a:r>
                  <a:rPr lang="ko-KR" altLang="en-US" b="1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를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반환하는 함수</a:t>
                </a:r>
                <a:endPara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-.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방법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1.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최적의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만을 반환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 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별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Q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값을 바로 추정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(discrete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action)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→ </a:t>
                </a:r>
                <a:r>
                  <a:rPr lang="en-US" altLang="ko-KR" sz="1400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DQN</a:t>
                </a: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</a:t>
                </a:r>
                <a:r>
                  <a:rPr lang="ko-KR" altLang="en-US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Double </a:t>
                </a:r>
                <a:r>
                  <a:rPr lang="en-US" altLang="ko-KR" sz="1400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DQN</a:t>
                </a:r>
                <a:endParaRPr lang="en-US" altLang="ko-KR" sz="1400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-.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방법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2.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최적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이 될 확률을 반환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별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Q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값을 바로 추정 안함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(discrete action)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endPara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              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또는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의 분포를 반환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예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: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),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별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Q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값을 바로 추정 안함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(continuous action)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  </a:t>
                </a:r>
                <a:r>
                  <a:rPr lang="ko-KR" altLang="en-US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                → </a:t>
                </a: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Reinforce, Actor Critic, (if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→</a:t>
                </a: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0) Deterministic Policy Gradient; DPG, Deep DPG; </a:t>
                </a:r>
                <a:r>
                  <a:rPr lang="en-US" altLang="ko-KR" sz="1400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DDPG</a:t>
                </a:r>
                <a:endParaRPr lang="en-US" altLang="ko-KR" sz="1400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A22C9-BFA4-844A-A549-05F356559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1" y="847693"/>
                <a:ext cx="11187043" cy="2045303"/>
              </a:xfrm>
              <a:prstGeom prst="rect">
                <a:avLst/>
              </a:prstGeom>
              <a:blipFill>
                <a:blip r:embed="rId2"/>
                <a:stretch>
                  <a:fillRect l="-454" b="-2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/var/folders/nv/n604zkp550lfrdr4j7rnrhlm0000gn/T/com.microsoft.Powerpoint/WebArchiveCopyPasteTempFiles/p1015">
            <a:extLst>
              <a:ext uri="{FF2B5EF4-FFF2-40B4-BE49-F238E27FC236}">
                <a16:creationId xmlns:a16="http://schemas.microsoft.com/office/drawing/2014/main" id="{E7BF9C16-9A7D-0143-B411-C0D9388AA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4"/>
          <a:stretch/>
        </p:blipFill>
        <p:spPr bwMode="auto">
          <a:xfrm>
            <a:off x="3811322" y="2863475"/>
            <a:ext cx="1659796" cy="2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/var/folders/nv/n604zkp550lfrdr4j7rnrhlm0000gn/T/com.microsoft.Powerpoint/WebArchiveCopyPasteTempFiles/p988">
            <a:extLst>
              <a:ext uri="{FF2B5EF4-FFF2-40B4-BE49-F238E27FC236}">
                <a16:creationId xmlns:a16="http://schemas.microsoft.com/office/drawing/2014/main" id="{72245C72-BD06-B740-81E0-2D238A098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4" t="5482" r="25256" b="46722"/>
          <a:stretch/>
        </p:blipFill>
        <p:spPr bwMode="auto">
          <a:xfrm>
            <a:off x="8535196" y="2806449"/>
            <a:ext cx="1193593" cy="22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25C007-642C-8045-91CC-00ED2D8A733F}"/>
              </a:ext>
            </a:extLst>
          </p:cNvPr>
          <p:cNvSpPr txBox="1"/>
          <p:nvPr/>
        </p:nvSpPr>
        <p:spPr>
          <a:xfrm>
            <a:off x="4106303" y="4963134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 Learning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9F792-9C4E-8145-A0ED-579400CFFD44}"/>
              </a:ext>
            </a:extLst>
          </p:cNvPr>
          <p:cNvSpPr txBox="1"/>
          <p:nvPr/>
        </p:nvSpPr>
        <p:spPr>
          <a:xfrm>
            <a:off x="929024" y="504295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명칭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170B2-4261-B443-8C22-81F09EF059D0}"/>
              </a:ext>
            </a:extLst>
          </p:cNvPr>
          <p:cNvSpPr txBox="1"/>
          <p:nvPr/>
        </p:nvSpPr>
        <p:spPr>
          <a:xfrm>
            <a:off x="8397762" y="4963134"/>
            <a:ext cx="15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Policy Gradient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6ACF3-1FA2-4142-8413-90D649B2B3EF}"/>
              </a:ext>
            </a:extLst>
          </p:cNvPr>
          <p:cNvSpPr txBox="1"/>
          <p:nvPr/>
        </p:nvSpPr>
        <p:spPr>
          <a:xfrm>
            <a:off x="929024" y="547193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목적 함수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BC2F1-521B-1D48-95FF-BCC8A9578E14}"/>
                  </a:ext>
                </a:extLst>
              </p:cNvPr>
              <p:cNvSpPr txBox="1"/>
              <p:nvPr/>
            </p:nvSpPr>
            <p:spPr>
              <a:xfrm>
                <a:off x="4142040" y="5392112"/>
                <a:ext cx="1240018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BC2F1-521B-1D48-95FF-BCC8A9578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40" y="5392112"/>
                <a:ext cx="1240018" cy="378630"/>
              </a:xfrm>
              <a:prstGeom prst="rect">
                <a:avLst/>
              </a:prstGeom>
              <a:blipFill>
                <a:blip r:embed="rId5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E1F1E7-058C-0244-BF60-03FA744FA010}"/>
                  </a:ext>
                </a:extLst>
              </p:cNvPr>
              <p:cNvSpPr txBox="1"/>
              <p:nvPr/>
            </p:nvSpPr>
            <p:spPr>
              <a:xfrm>
                <a:off x="8260447" y="5245802"/>
                <a:ext cx="194303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E1F1E7-058C-0244-BF60-03FA744FA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447" y="5245802"/>
                <a:ext cx="1943032" cy="764505"/>
              </a:xfrm>
              <a:prstGeom prst="rect">
                <a:avLst/>
              </a:prstGeom>
              <a:blipFill>
                <a:blip r:embed="rId6"/>
                <a:stretch>
                  <a:fillRect l="-37013" t="-121311" b="-168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3229F34-46A9-6A48-8882-CAA16D9AD377}"/>
              </a:ext>
            </a:extLst>
          </p:cNvPr>
          <p:cNvSpPr txBox="1"/>
          <p:nvPr/>
        </p:nvSpPr>
        <p:spPr>
          <a:xfrm>
            <a:off x="929024" y="6010307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Policy </a:t>
            </a:r>
            <a:r>
              <a:rPr kumimoji="1" lang="ko-KR" altLang="en-US" dirty="0"/>
              <a:t>갱신 방법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B6464-E62B-CE42-8946-7D26F8E6B786}"/>
                  </a:ext>
                </a:extLst>
              </p:cNvPr>
              <p:cNvSpPr txBox="1"/>
              <p:nvPr/>
            </p:nvSpPr>
            <p:spPr>
              <a:xfrm>
                <a:off x="2748946" y="5996970"/>
                <a:ext cx="4252061" cy="388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𝑎𝑐𝑡𝑖𝑜𝑛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𝑎𝑐𝑡𝑖𝑜𝑛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B6464-E62B-CE42-8946-7D26F8E6B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946" y="5996970"/>
                <a:ext cx="4252061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2CE96C-003A-E848-AC99-8E3387898C32}"/>
                  </a:ext>
                </a:extLst>
              </p:cNvPr>
              <p:cNvSpPr txBox="1"/>
              <p:nvPr/>
            </p:nvSpPr>
            <p:spPr>
              <a:xfrm>
                <a:off x="7264502" y="5996970"/>
                <a:ext cx="3934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𝑃𝑜𝑙𝑖𝑐𝑦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𝑃𝑟𝑜𝑣𝑒𝑑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𝑆𝑢𝑡𝑡𝑜𝑛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2CE96C-003A-E848-AC99-8E338789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502" y="5996970"/>
                <a:ext cx="393492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504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6E35-2FC8-8643-B878-A2493EEA22A0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Policy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Gradient Theorem</a:t>
            </a:r>
          </a:p>
        </p:txBody>
      </p:sp>
      <p:pic>
        <p:nvPicPr>
          <p:cNvPr id="4" name="Picture 2" descr="/var/folders/nv/n604zkp550lfrdr4j7rnrhlm0000gn/T/com.microsoft.Powerpoint/WebArchiveCopyPasteTempFiles/p979">
            <a:extLst>
              <a:ext uri="{FF2B5EF4-FFF2-40B4-BE49-F238E27FC236}">
                <a16:creationId xmlns:a16="http://schemas.microsoft.com/office/drawing/2014/main" id="{754935BC-C5E0-3449-B680-A8E6A9A8C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62506" r="20209"/>
          <a:stretch/>
        </p:blipFill>
        <p:spPr bwMode="auto">
          <a:xfrm>
            <a:off x="2387601" y="891823"/>
            <a:ext cx="7416799" cy="43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015C8B9-E91F-EE4C-A1A4-385B1C572546}"/>
              </a:ext>
            </a:extLst>
          </p:cNvPr>
          <p:cNvSpPr/>
          <p:nvPr/>
        </p:nvSpPr>
        <p:spPr>
          <a:xfrm>
            <a:off x="410368" y="630895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https://lilianweng.github.io/lil-log/2018/02/19/a-long-peek-into-reinforcement-learning.html#key-concepts</a:t>
            </a:r>
            <a:endParaRPr lang="ko-KR" altLang="en-US" sz="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9D498-F240-2D41-8FFC-ECDBA851FCE0}"/>
              </a:ext>
            </a:extLst>
          </p:cNvPr>
          <p:cNvSpPr txBox="1"/>
          <p:nvPr/>
        </p:nvSpPr>
        <p:spPr>
          <a:xfrm>
            <a:off x="8906749" y="1287300"/>
            <a:ext cx="213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i.e. 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state</a:t>
            </a:r>
            <a:r>
              <a:rPr kumimoji="1" lang="ko-KR" altLang="en-US" dirty="0"/>
              <a:t> 가중치</a:t>
            </a:r>
          </a:p>
        </p:txBody>
      </p:sp>
    </p:spTree>
    <p:extLst>
      <p:ext uri="{BB962C8B-B14F-4D97-AF65-F5344CB8AC3E}">
        <p14:creationId xmlns:p14="http://schemas.microsoft.com/office/powerpoint/2010/main" val="4131914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11D7A9-D755-A341-9250-13C3A66D1739}"/>
              </a:ext>
            </a:extLst>
          </p:cNvPr>
          <p:cNvSpPr/>
          <p:nvPr/>
        </p:nvSpPr>
        <p:spPr>
          <a:xfrm>
            <a:off x="9584438" y="1552265"/>
            <a:ext cx="2082981" cy="3369691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DB9DD-FFFF-B748-BE2E-D7AE8B8DA16A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Reinforce algorithm &amp; Actor Critic</a:t>
            </a:r>
          </a:p>
        </p:txBody>
      </p:sp>
      <p:pic>
        <p:nvPicPr>
          <p:cNvPr id="3" name="Picture 2" descr="/var/folders/nv/n604zkp550lfrdr4j7rnrhlm0000gn/T/com.microsoft.Powerpoint/WebArchiveCopyPasteTempFiles/p988">
            <a:extLst>
              <a:ext uri="{FF2B5EF4-FFF2-40B4-BE49-F238E27FC236}">
                <a16:creationId xmlns:a16="http://schemas.microsoft.com/office/drawing/2014/main" id="{874387F1-5C9A-1545-B45D-57B89ECDA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4" t="5482" r="25256" b="46722"/>
          <a:stretch/>
        </p:blipFill>
        <p:spPr bwMode="auto">
          <a:xfrm>
            <a:off x="1962123" y="1841367"/>
            <a:ext cx="1193593" cy="22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E2FAD-1208-724F-840A-07AF2268B50B}"/>
              </a:ext>
            </a:extLst>
          </p:cNvPr>
          <p:cNvSpPr txBox="1"/>
          <p:nvPr/>
        </p:nvSpPr>
        <p:spPr>
          <a:xfrm>
            <a:off x="1824689" y="3998052"/>
            <a:ext cx="15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Policy Gradient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B28FA-53A1-A944-BAC6-14EE2904021B}"/>
                  </a:ext>
                </a:extLst>
              </p:cNvPr>
              <p:cNvSpPr txBox="1"/>
              <p:nvPr/>
            </p:nvSpPr>
            <p:spPr>
              <a:xfrm>
                <a:off x="1687374" y="4280720"/>
                <a:ext cx="194303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B28FA-53A1-A944-BAC6-14EE29040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74" y="4280720"/>
                <a:ext cx="1943032" cy="764505"/>
              </a:xfrm>
              <a:prstGeom prst="rect">
                <a:avLst/>
              </a:prstGeom>
              <a:blipFill>
                <a:blip r:embed="rId3"/>
                <a:stretch>
                  <a:fillRect l="-37013" t="-121311" b="-170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D35748-C5FF-FD43-8A0E-67E7082B9D83}"/>
                  </a:ext>
                </a:extLst>
              </p:cNvPr>
              <p:cNvSpPr txBox="1"/>
              <p:nvPr/>
            </p:nvSpPr>
            <p:spPr>
              <a:xfrm>
                <a:off x="691429" y="5031888"/>
                <a:ext cx="3934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𝑃𝑜𝑙𝑖𝑐𝑦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𝑃𝑟𝑜𝑣𝑒𝑑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𝑆𝑢𝑡𝑡𝑜𝑛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D35748-C5FF-FD43-8A0E-67E7082B9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9" y="5031888"/>
                <a:ext cx="3934923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7797168-CACC-ED4F-B742-C79DC5ADFCAB}"/>
              </a:ext>
            </a:extLst>
          </p:cNvPr>
          <p:cNvSpPr txBox="1"/>
          <p:nvPr/>
        </p:nvSpPr>
        <p:spPr>
          <a:xfrm>
            <a:off x="609721" y="847693"/>
            <a:ext cx="1118704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Reinforce algorithm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Policy Gradient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 적용된 기본 방법으로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Q(</a:t>
            </a:r>
            <a:r>
              <a:rPr lang="en-US" altLang="ko-KR" b="1" dirty="0" err="1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s,a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table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값을 사용</a:t>
            </a:r>
            <a:endParaRPr lang="en-US" altLang="ko-KR" b="1" dirty="0">
              <a:solidFill>
                <a:srgbClr val="0432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Actor Critic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Q(</a:t>
            </a:r>
            <a:r>
              <a:rPr lang="en-US" altLang="ko-KR" b="1" dirty="0" err="1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s,a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b="1" dirty="0" err="1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추정하는 모델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NN)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사용</a:t>
            </a:r>
            <a:endParaRPr lang="en-US" altLang="ko-KR" b="1" dirty="0">
              <a:solidFill>
                <a:srgbClr val="0432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Picture 2" descr="/var/folders/nv/n604zkp550lfrdr4j7rnrhlm0000gn/T/com.microsoft.Powerpoint/WebArchiveCopyPasteTempFiles/p988">
            <a:extLst>
              <a:ext uri="{FF2B5EF4-FFF2-40B4-BE49-F238E27FC236}">
                <a16:creationId xmlns:a16="http://schemas.microsoft.com/office/drawing/2014/main" id="{15FEC22F-522F-F848-AEEE-59FB54549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4" t="5482" r="25256" b="46722"/>
          <a:stretch/>
        </p:blipFill>
        <p:spPr bwMode="auto">
          <a:xfrm>
            <a:off x="7823996" y="1841367"/>
            <a:ext cx="1193593" cy="22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1D32B0-B82A-C545-B231-1B97530D614A}"/>
              </a:ext>
            </a:extLst>
          </p:cNvPr>
          <p:cNvSpPr txBox="1"/>
          <p:nvPr/>
        </p:nvSpPr>
        <p:spPr>
          <a:xfrm>
            <a:off x="7686562" y="3998052"/>
            <a:ext cx="15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Policy Gradient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60BB1E-8556-2B4C-B7AA-7EE0FB5A8D71}"/>
                  </a:ext>
                </a:extLst>
              </p:cNvPr>
              <p:cNvSpPr txBox="1"/>
              <p:nvPr/>
            </p:nvSpPr>
            <p:spPr>
              <a:xfrm>
                <a:off x="7549247" y="4280720"/>
                <a:ext cx="194303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60BB1E-8556-2B4C-B7AA-7EE0FB5A8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247" y="4280720"/>
                <a:ext cx="1943032" cy="764505"/>
              </a:xfrm>
              <a:prstGeom prst="rect">
                <a:avLst/>
              </a:prstGeom>
              <a:blipFill>
                <a:blip r:embed="rId5"/>
                <a:stretch>
                  <a:fillRect l="-36364" t="-121311" b="-170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79FB05-D243-564E-9D0E-A73372482D97}"/>
                  </a:ext>
                </a:extLst>
              </p:cNvPr>
              <p:cNvSpPr txBox="1"/>
              <p:nvPr/>
            </p:nvSpPr>
            <p:spPr>
              <a:xfrm>
                <a:off x="6553302" y="5031888"/>
                <a:ext cx="3934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𝑃𝑜𝑙𝑖𝑐𝑦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𝑃𝑟𝑜𝑣𝑒𝑑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𝑆𝑢𝑡𝑡𝑜𝑛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79FB05-D243-564E-9D0E-A73372482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302" y="5031888"/>
                <a:ext cx="3934923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" descr="/var/folders/nv/n604zkp550lfrdr4j7rnrhlm0000gn/T/com.microsoft.Powerpoint/WebArchiveCopyPasteTempFiles/p1015">
            <a:extLst>
              <a:ext uri="{FF2B5EF4-FFF2-40B4-BE49-F238E27FC236}">
                <a16:creationId xmlns:a16="http://schemas.microsoft.com/office/drawing/2014/main" id="{35F2F0FE-719C-A44A-8444-359A43B62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4"/>
          <a:stretch/>
        </p:blipFill>
        <p:spPr bwMode="auto">
          <a:xfrm>
            <a:off x="9804172" y="1841367"/>
            <a:ext cx="1659796" cy="2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EB47A8-052E-2F4E-A590-26AEED29ABF9}"/>
              </a:ext>
            </a:extLst>
          </p:cNvPr>
          <p:cNvSpPr txBox="1"/>
          <p:nvPr/>
        </p:nvSpPr>
        <p:spPr>
          <a:xfrm>
            <a:off x="10099153" y="394102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 Learning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D5DCB8-80E6-6947-93EA-32BED20F042B}"/>
                  </a:ext>
                </a:extLst>
              </p:cNvPr>
              <p:cNvSpPr txBox="1"/>
              <p:nvPr/>
            </p:nvSpPr>
            <p:spPr>
              <a:xfrm>
                <a:off x="10134890" y="4370004"/>
                <a:ext cx="1240018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D5DCB8-80E6-6947-93EA-32BED20F0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890" y="4370004"/>
                <a:ext cx="1240018" cy="378630"/>
              </a:xfrm>
              <a:prstGeom prst="rect">
                <a:avLst/>
              </a:prstGeom>
              <a:blipFill>
                <a:blip r:embed="rId8"/>
                <a:stretch>
                  <a:fillRect t="-3226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551C515-9EDA-BB4D-9991-B0F9D817C279}"/>
              </a:ext>
            </a:extLst>
          </p:cNvPr>
          <p:cNvCxnSpPr/>
          <p:nvPr/>
        </p:nvCxnSpPr>
        <p:spPr>
          <a:xfrm flipH="1">
            <a:off x="9312538" y="4154311"/>
            <a:ext cx="274749" cy="316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B7C042-F72D-CC40-B4FE-C9503F66E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288402"/>
              </p:ext>
            </p:extLst>
          </p:nvPr>
        </p:nvGraphicFramePr>
        <p:xfrm>
          <a:off x="3155716" y="2577280"/>
          <a:ext cx="3527904" cy="125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976">
                  <a:extLst>
                    <a:ext uri="{9D8B030D-6E8A-4147-A177-3AD203B41FA5}">
                      <a16:colId xmlns:a16="http://schemas.microsoft.com/office/drawing/2014/main" val="96680407"/>
                    </a:ext>
                  </a:extLst>
                </a:gridCol>
                <a:gridCol w="881976">
                  <a:extLst>
                    <a:ext uri="{9D8B030D-6E8A-4147-A177-3AD203B41FA5}">
                      <a16:colId xmlns:a16="http://schemas.microsoft.com/office/drawing/2014/main" val="1829118799"/>
                    </a:ext>
                  </a:extLst>
                </a:gridCol>
                <a:gridCol w="881976">
                  <a:extLst>
                    <a:ext uri="{9D8B030D-6E8A-4147-A177-3AD203B41FA5}">
                      <a16:colId xmlns:a16="http://schemas.microsoft.com/office/drawing/2014/main" val="3996815263"/>
                    </a:ext>
                  </a:extLst>
                </a:gridCol>
                <a:gridCol w="881976">
                  <a:extLst>
                    <a:ext uri="{9D8B030D-6E8A-4147-A177-3AD203B41FA5}">
                      <a16:colId xmlns:a16="http://schemas.microsoft.com/office/drawing/2014/main" val="2233702160"/>
                    </a:ext>
                  </a:extLst>
                </a:gridCol>
              </a:tblGrid>
              <a:tr h="2090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action 1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action 2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action 3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extLst>
                  <a:ext uri="{0D108BD9-81ED-4DB2-BD59-A6C34878D82A}">
                    <a16:rowId xmlns:a16="http://schemas.microsoft.com/office/drawing/2014/main" val="4187333907"/>
                  </a:ext>
                </a:extLst>
              </a:tr>
              <a:tr h="209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State 1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100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extLst>
                  <a:ext uri="{0D108BD9-81ED-4DB2-BD59-A6C34878D82A}">
                    <a16:rowId xmlns:a16="http://schemas.microsoft.com/office/drawing/2014/main" val="175234719"/>
                  </a:ext>
                </a:extLst>
              </a:tr>
              <a:tr h="209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State 1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51547" marR="51547" marT="25773" marB="25773"/>
                </a:tc>
                <a:extLst>
                  <a:ext uri="{0D108BD9-81ED-4DB2-BD59-A6C34878D82A}">
                    <a16:rowId xmlns:a16="http://schemas.microsoft.com/office/drawing/2014/main" val="1257998142"/>
                  </a:ext>
                </a:extLst>
              </a:tr>
              <a:tr h="209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extLst>
                  <a:ext uri="{0D108BD9-81ED-4DB2-BD59-A6C34878D82A}">
                    <a16:rowId xmlns:a16="http://schemas.microsoft.com/office/drawing/2014/main" val="3154103593"/>
                  </a:ext>
                </a:extLst>
              </a:tr>
              <a:tr h="209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State 3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100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extLst>
                  <a:ext uri="{0D108BD9-81ED-4DB2-BD59-A6C34878D82A}">
                    <a16:rowId xmlns:a16="http://schemas.microsoft.com/office/drawing/2014/main" val="3167789633"/>
                  </a:ext>
                </a:extLst>
              </a:tr>
              <a:tr h="209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State 4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marL="51547" marR="51547" marT="25773" marB="25773"/>
                </a:tc>
                <a:extLst>
                  <a:ext uri="{0D108BD9-81ED-4DB2-BD59-A6C34878D82A}">
                    <a16:rowId xmlns:a16="http://schemas.microsoft.com/office/drawing/2014/main" val="3620042126"/>
                  </a:ext>
                </a:extLst>
              </a:tr>
            </a:tbl>
          </a:graphicData>
        </a:graphic>
      </p:graphicFrame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5F42D50-8537-E545-95DE-E28FB06C466F}"/>
              </a:ext>
            </a:extLst>
          </p:cNvPr>
          <p:cNvCxnSpPr>
            <a:cxnSpLocks/>
          </p:cNvCxnSpPr>
          <p:nvPr/>
        </p:nvCxnSpPr>
        <p:spPr>
          <a:xfrm flipH="1">
            <a:off x="3498762" y="3831580"/>
            <a:ext cx="555270" cy="63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AA935CF-CF29-2845-9BA7-4AB8321EE517}"/>
              </a:ext>
            </a:extLst>
          </p:cNvPr>
          <p:cNvSpPr txBox="1"/>
          <p:nvPr/>
        </p:nvSpPr>
        <p:spPr>
          <a:xfrm>
            <a:off x="2052893" y="5655733"/>
            <a:ext cx="13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Reinforce ] </a:t>
            </a:r>
            <a:endParaRPr kumimoji="1"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8E52BE-5B3A-FA41-839B-5AEFD4E9EA78}"/>
              </a:ext>
            </a:extLst>
          </p:cNvPr>
          <p:cNvSpPr txBox="1"/>
          <p:nvPr/>
        </p:nvSpPr>
        <p:spPr>
          <a:xfrm>
            <a:off x="8374671" y="5655733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[ Actor Critic ] 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5132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7F2A-A305-E14A-96AC-C0029D52E277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Advantage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52D71-8EA7-EF4F-9FB7-2EF7B3EC11A3}"/>
                  </a:ext>
                </a:extLst>
              </p:cNvPr>
              <p:cNvSpPr txBox="1"/>
              <p:nvPr/>
            </p:nvSpPr>
            <p:spPr>
              <a:xfrm>
                <a:off x="4655299" y="2955193"/>
                <a:ext cx="2881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𝑽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(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𝒔𝒕𝒂𝒕𝒆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) → 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𝑽𝒂𝒍𝒖𝒆</m:t>
                      </m:r>
                    </m:oMath>
                  </m:oMathPara>
                </a14:m>
                <a:endParaRPr lang="ko-KR" altLang="en-US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52D71-8EA7-EF4F-9FB7-2EF7B3EC1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299" y="2955193"/>
                <a:ext cx="2881402" cy="461665"/>
              </a:xfrm>
              <a:prstGeom prst="rect">
                <a:avLst/>
              </a:prstGeom>
              <a:blipFill>
                <a:blip r:embed="rId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73362D-626E-8144-9354-AE9CB0DAD66E}"/>
                  </a:ext>
                </a:extLst>
              </p:cNvPr>
              <p:cNvSpPr txBox="1"/>
              <p:nvPr/>
            </p:nvSpPr>
            <p:spPr>
              <a:xfrm>
                <a:off x="4216211" y="4066573"/>
                <a:ext cx="39740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𝑸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(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𝒔𝒕𝒂𝒕𝒆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, 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𝒂𝒄𝒕𝒊𝒐𝒏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) → 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𝑽𝒂𝒍𝒖𝒆</m:t>
                      </m:r>
                    </m:oMath>
                  </m:oMathPara>
                </a14:m>
                <a:endParaRPr lang="ko-KR" altLang="en-US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73362D-626E-8144-9354-AE9CB0DAD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211" y="4066573"/>
                <a:ext cx="3974062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FE6EB35-5A21-7345-BF8C-123837433B64}"/>
              </a:ext>
            </a:extLst>
          </p:cNvPr>
          <p:cNvSpPr txBox="1"/>
          <p:nvPr/>
        </p:nvSpPr>
        <p:spPr>
          <a:xfrm>
            <a:off x="609721" y="2377017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Value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BBBFC-53CB-0042-A9C1-9BA188154300}"/>
              </a:ext>
            </a:extLst>
          </p:cNvPr>
          <p:cNvSpPr txBox="1"/>
          <p:nvPr/>
        </p:nvSpPr>
        <p:spPr>
          <a:xfrm>
            <a:off x="609721" y="3494617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BE381-019B-C449-A5AF-1B76BD450814}"/>
              </a:ext>
            </a:extLst>
          </p:cNvPr>
          <p:cNvSpPr txBox="1"/>
          <p:nvPr/>
        </p:nvSpPr>
        <p:spPr>
          <a:xfrm>
            <a:off x="609721" y="4747684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Advantage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6BAC32-C85E-114A-AD61-B226B193BCE9}"/>
                  </a:ext>
                </a:extLst>
              </p:cNvPr>
              <p:cNvSpPr txBox="1"/>
              <p:nvPr/>
            </p:nvSpPr>
            <p:spPr>
              <a:xfrm>
                <a:off x="3620817" y="5308351"/>
                <a:ext cx="63698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𝑨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 = 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𝑸</m:t>
                      </m:r>
                      <m:d>
                        <m:dPr>
                          <m:ctrlPr>
                            <a:rPr lang="en-US" altLang="ko-KR" sz="2400" b="1" i="1" dirty="0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400" b="1" i="1" dirty="0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𝒔𝒕𝒂𝒕𝒆</m:t>
                          </m:r>
                          <m:r>
                            <a:rPr lang="en-US" altLang="ko-KR" sz="2400" b="1" i="1" dirty="0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, </m:t>
                          </m:r>
                          <m:r>
                            <a:rPr lang="en-US" altLang="ko-KR" sz="2400" b="1" i="1" dirty="0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𝒂𝒄𝒕𝒊𝒐𝒏</m:t>
                          </m:r>
                        </m:e>
                      </m:d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−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𝑽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(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𝒔𝒕𝒂𝒕𝒆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),</m:t>
                      </m:r>
                    </m:oMath>
                  </m:oMathPara>
                </a14:m>
                <a:endParaRPr lang="en-US" altLang="ko-KR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𝒘𝒉𝒆𝒓𝒆</m:t>
                      </m:r>
                      <m:r>
                        <a:rPr lang="en-US" altLang="ko-KR" sz="2400" b="1" i="1" dirty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 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𝑽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(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𝒔𝒕𝒂𝒕𝒆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) = </m:t>
                      </m:r>
                      <m:sSub>
                        <m:sSubPr>
                          <m:ctrlPr>
                            <a:rPr lang="en-US" altLang="ko-KR" sz="2400" b="1" i="1" dirty="0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1" i="1" dirty="0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2400" b="1" i="1" dirty="0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𝒂</m:t>
                          </m:r>
                          <m:r>
                            <a:rPr lang="en-US" altLang="ko-KR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 [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𝑸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(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𝒔𝒕𝒂𝒕𝒆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, 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𝒂𝒄𝒕𝒊𝒐𝒏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)]</m:t>
                      </m:r>
                    </m:oMath>
                  </m:oMathPara>
                </a14:m>
                <a:endParaRPr lang="ko-KR" altLang="en-US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6BAC32-C85E-114A-AD61-B226B193B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817" y="5308351"/>
                <a:ext cx="6369850" cy="830997"/>
              </a:xfrm>
              <a:prstGeom prst="rect">
                <a:avLst/>
              </a:prstGeom>
              <a:blipFill>
                <a:blip r:embed="rId4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90041D6-DE78-504B-A3A6-743C627F26F0}"/>
              </a:ext>
            </a:extLst>
          </p:cNvPr>
          <p:cNvSpPr txBox="1"/>
          <p:nvPr/>
        </p:nvSpPr>
        <p:spPr>
          <a:xfrm>
            <a:off x="609721" y="847693"/>
            <a:ext cx="1118704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Actor Critic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value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대신 학습을 더 잘되게 하는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Advantage value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사용하기도 함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Q value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는 모든 값이 양수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하지만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A value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는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평균보다 좋은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action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은 양수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평균보다 안좋은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action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은 음수를 반환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하여 신호가 명확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907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04F3-E1EB-5641-968A-03F01F466D80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A3C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A2C</a:t>
            </a:r>
            <a:endParaRPr lang="en-US" altLang="ko-KR" sz="30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2289" name="Picture 1" descr="/var/folders/nv/n604zkp550lfrdr4j7rnrhlm0000gn/T/com.microsoft.Powerpoint/WebArchiveCopyPasteTempFiles/p995">
            <a:extLst>
              <a:ext uri="{FF2B5EF4-FFF2-40B4-BE49-F238E27FC236}">
                <a16:creationId xmlns:a16="http://schemas.microsoft.com/office/drawing/2014/main" id="{F70161F0-CC89-6246-8211-6D2FA61E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879600"/>
            <a:ext cx="68707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7B3DEA-D042-494B-AE14-46F07F06B36D}"/>
              </a:ext>
            </a:extLst>
          </p:cNvPr>
          <p:cNvSpPr txBox="1"/>
          <p:nvPr/>
        </p:nvSpPr>
        <p:spPr>
          <a:xfrm>
            <a:off x="609721" y="847693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Actor Critic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 계산을 빨리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하기위하여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병렬 처리 방법이 적용된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A3C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A2C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방법이 제안됨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2A1E10-25B6-684A-B1D6-7D512B51B246}"/>
              </a:ext>
            </a:extLst>
          </p:cNvPr>
          <p:cNvSpPr/>
          <p:nvPr/>
        </p:nvSpPr>
        <p:spPr>
          <a:xfrm>
            <a:off x="410368" y="6354109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https://lilianweng.github.io/lil-log/2018/04/08/policy-gradient-algorithms.html#off-policy-policy-gradient</a:t>
            </a:r>
            <a:endParaRPr lang="ko-KR" altLang="en-US" sz="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954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830-5A8C-B44E-A2D8-DFE8B58832D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A22C9-BFA4-844A-A549-05F356559C7A}"/>
                  </a:ext>
                </a:extLst>
              </p:cNvPr>
              <p:cNvSpPr txBox="1"/>
              <p:nvPr/>
            </p:nvSpPr>
            <p:spPr>
              <a:xfrm>
                <a:off x="609721" y="847693"/>
                <a:ext cx="11187043" cy="2045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Policy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는 특정 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state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또는 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action 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 주어졌을 때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action sequence </a:t>
                </a:r>
                <a:r>
                  <a:rPr lang="ko-KR" altLang="en-US" b="1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를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반환하는 함수</a:t>
                </a:r>
                <a:endPara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-.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방법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1.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최적의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만을 반환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 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별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Q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값을 바로 추정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(discrete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action)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→ </a:t>
                </a:r>
                <a:r>
                  <a:rPr lang="en-US" altLang="ko-KR" sz="1400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DQN</a:t>
                </a: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 Double </a:t>
                </a:r>
                <a:r>
                  <a:rPr lang="en-US" altLang="ko-KR" sz="1400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DQN</a:t>
                </a:r>
                <a:endParaRPr lang="en-US" altLang="ko-KR" sz="1400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-.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방법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2.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최적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이 될 확률을 반환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별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Q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값을 바로 추정 안함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(discrete action)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endPara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              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또는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의 분포를 반환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예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: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𝑁</m:t>
                    </m:r>
                    <m:r>
                      <a:rPr lang="en-US" altLang="ko-KR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),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별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Q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값을 바로 추정 안함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(continuous action)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  </a:t>
                </a:r>
                <a:r>
                  <a:rPr lang="ko-KR" altLang="en-US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                → </a:t>
                </a: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Reinforce, Actor Critic, (if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→</a:t>
                </a:r>
                <a:r>
                  <a:rPr lang="en-US" altLang="ko-KR" sz="1400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0) Deterministic Policy Gradient; DPG, Deep DPG; </a:t>
                </a:r>
                <a:r>
                  <a:rPr lang="en-US" altLang="ko-KR" sz="1400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DDPG</a:t>
                </a:r>
                <a:endParaRPr lang="en-US" altLang="ko-KR" sz="1400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A22C9-BFA4-844A-A549-05F356559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1" y="847693"/>
                <a:ext cx="11187043" cy="2045303"/>
              </a:xfrm>
              <a:prstGeom prst="rect">
                <a:avLst/>
              </a:prstGeom>
              <a:blipFill>
                <a:blip r:embed="rId2"/>
                <a:stretch>
                  <a:fillRect l="-454" b="-2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/var/folders/nv/n604zkp550lfrdr4j7rnrhlm0000gn/T/com.microsoft.Powerpoint/WebArchiveCopyPasteTempFiles/p1015">
            <a:extLst>
              <a:ext uri="{FF2B5EF4-FFF2-40B4-BE49-F238E27FC236}">
                <a16:creationId xmlns:a16="http://schemas.microsoft.com/office/drawing/2014/main" id="{E7BF9C16-9A7D-0143-B411-C0D9388AA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4"/>
          <a:stretch/>
        </p:blipFill>
        <p:spPr bwMode="auto">
          <a:xfrm>
            <a:off x="3811322" y="2863475"/>
            <a:ext cx="1659796" cy="2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/var/folders/nv/n604zkp550lfrdr4j7rnrhlm0000gn/T/com.microsoft.Powerpoint/WebArchiveCopyPasteTempFiles/p988">
            <a:extLst>
              <a:ext uri="{FF2B5EF4-FFF2-40B4-BE49-F238E27FC236}">
                <a16:creationId xmlns:a16="http://schemas.microsoft.com/office/drawing/2014/main" id="{72245C72-BD06-B740-81E0-2D238A098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4" t="5482" r="25256" b="46722"/>
          <a:stretch/>
        </p:blipFill>
        <p:spPr bwMode="auto">
          <a:xfrm>
            <a:off x="8535196" y="2806449"/>
            <a:ext cx="1193593" cy="22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25C007-642C-8045-91CC-00ED2D8A733F}"/>
              </a:ext>
            </a:extLst>
          </p:cNvPr>
          <p:cNvSpPr txBox="1"/>
          <p:nvPr/>
        </p:nvSpPr>
        <p:spPr>
          <a:xfrm>
            <a:off x="4106303" y="4963134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 Learning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9F792-9C4E-8145-A0ED-579400CFFD44}"/>
              </a:ext>
            </a:extLst>
          </p:cNvPr>
          <p:cNvSpPr txBox="1"/>
          <p:nvPr/>
        </p:nvSpPr>
        <p:spPr>
          <a:xfrm>
            <a:off x="929024" y="504295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명칭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170B2-4261-B443-8C22-81F09EF059D0}"/>
              </a:ext>
            </a:extLst>
          </p:cNvPr>
          <p:cNvSpPr txBox="1"/>
          <p:nvPr/>
        </p:nvSpPr>
        <p:spPr>
          <a:xfrm>
            <a:off x="8397762" y="4963134"/>
            <a:ext cx="15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Policy Gradient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6ACF3-1FA2-4142-8413-90D649B2B3EF}"/>
              </a:ext>
            </a:extLst>
          </p:cNvPr>
          <p:cNvSpPr txBox="1"/>
          <p:nvPr/>
        </p:nvSpPr>
        <p:spPr>
          <a:xfrm>
            <a:off x="929024" y="547193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목적 함수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BC2F1-521B-1D48-95FF-BCC8A9578E14}"/>
                  </a:ext>
                </a:extLst>
              </p:cNvPr>
              <p:cNvSpPr txBox="1"/>
              <p:nvPr/>
            </p:nvSpPr>
            <p:spPr>
              <a:xfrm>
                <a:off x="4142040" y="5392112"/>
                <a:ext cx="1240018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BC2F1-521B-1D48-95FF-BCC8A9578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40" y="5392112"/>
                <a:ext cx="1240018" cy="378630"/>
              </a:xfrm>
              <a:prstGeom prst="rect">
                <a:avLst/>
              </a:prstGeom>
              <a:blipFill>
                <a:blip r:embed="rId5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E1F1E7-058C-0244-BF60-03FA744FA010}"/>
                  </a:ext>
                </a:extLst>
              </p:cNvPr>
              <p:cNvSpPr txBox="1"/>
              <p:nvPr/>
            </p:nvSpPr>
            <p:spPr>
              <a:xfrm>
                <a:off x="8260447" y="5245802"/>
                <a:ext cx="194303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E1F1E7-058C-0244-BF60-03FA744FA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447" y="5245802"/>
                <a:ext cx="1943032" cy="764505"/>
              </a:xfrm>
              <a:prstGeom prst="rect">
                <a:avLst/>
              </a:prstGeom>
              <a:blipFill>
                <a:blip r:embed="rId6"/>
                <a:stretch>
                  <a:fillRect l="-37013" t="-121311" b="-168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3229F34-46A9-6A48-8882-CAA16D9AD377}"/>
              </a:ext>
            </a:extLst>
          </p:cNvPr>
          <p:cNvSpPr txBox="1"/>
          <p:nvPr/>
        </p:nvSpPr>
        <p:spPr>
          <a:xfrm>
            <a:off x="929024" y="6010307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Policy </a:t>
            </a:r>
            <a:r>
              <a:rPr kumimoji="1" lang="ko-KR" altLang="en-US" dirty="0"/>
              <a:t>갱신 방법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B6464-E62B-CE42-8946-7D26F8E6B786}"/>
                  </a:ext>
                </a:extLst>
              </p:cNvPr>
              <p:cNvSpPr txBox="1"/>
              <p:nvPr/>
            </p:nvSpPr>
            <p:spPr>
              <a:xfrm>
                <a:off x="2748946" y="5996970"/>
                <a:ext cx="4252061" cy="388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𝑎𝑐𝑡𝑖𝑜𝑛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𝑎𝑐𝑡𝑖𝑜𝑛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B6464-E62B-CE42-8946-7D26F8E6B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946" y="5996970"/>
                <a:ext cx="4252061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2CE96C-003A-E848-AC99-8E3387898C32}"/>
                  </a:ext>
                </a:extLst>
              </p:cNvPr>
              <p:cNvSpPr txBox="1"/>
              <p:nvPr/>
            </p:nvSpPr>
            <p:spPr>
              <a:xfrm>
                <a:off x="7264502" y="5996970"/>
                <a:ext cx="3934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𝑃𝑜𝑙𝑖𝑐𝑦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𝑃𝑟𝑜𝑣𝑒𝑑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𝑆𝑢𝑡𝑡𝑜𝑛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2CE96C-003A-E848-AC99-8E338789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502" y="5996970"/>
                <a:ext cx="393492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907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830-5A8C-B44E-A2D8-DFE8B58832D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Deterministic 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A22C9-BFA4-844A-A549-05F356559C7A}"/>
                  </a:ext>
                </a:extLst>
              </p:cNvPr>
              <p:cNvSpPr txBox="1"/>
              <p:nvPr/>
            </p:nvSpPr>
            <p:spPr>
              <a:xfrm>
                <a:off x="609721" y="847693"/>
                <a:ext cx="11187043" cy="2959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Policy Gradient 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에서 </a:t>
                </a:r>
                <a:r>
                  <a:rPr lang="en-US" altLang="ko-KR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action </a:t>
                </a:r>
                <a:r>
                  <a:rPr lang="ko-KR" altLang="en-US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의 분포 </a:t>
                </a:r>
                <a:r>
                  <a:rPr lang="en-US" altLang="ko-KR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ko-KR" altLang="en-US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예</a:t>
                </a:r>
                <a:r>
                  <a:rPr lang="en-US" altLang="ko-KR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:</a:t>
                </a:r>
                <a:r>
                  <a:rPr lang="ko-KR" altLang="en-US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𝑁</m:t>
                    </m:r>
                    <m:r>
                      <a:rPr lang="en-US" altLang="ko-KR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(</m:t>
                    </m:r>
                    <m:r>
                      <a:rPr lang="en-US" altLang="ko-KR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r>
                  <a:rPr lang="ko-KR" altLang="en-US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의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b="1" dirty="0" err="1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를</a:t>
                </a:r>
                <a:r>
                  <a:rPr lang="ko-KR" altLang="en-US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</a:t>
                </a:r>
                <a:r>
                  <a:rPr lang="ko-KR" altLang="en-US" b="1" dirty="0" err="1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으로</a:t>
                </a:r>
                <a:r>
                  <a:rPr lang="ko-KR" altLang="en-US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b="1" dirty="0" err="1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근사한다는</a:t>
                </a:r>
                <a:r>
                  <a:rPr lang="ko-KR" altLang="en-US" b="1" dirty="0">
                    <a:solidFill>
                      <a:srgbClr val="0432F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가정</a:t>
                </a: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을 하여 </a:t>
                </a:r>
                <a:endPara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계산이 빨리 되도록 함</a:t>
                </a:r>
                <a:endPara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-.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방법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2.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의 분포를 반환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예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: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),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action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별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Q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값을 바로 추정 안함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(continuous action)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Policy Gradient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값 계산시 분포의 값을 여러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번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sampling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하기 때문에 계산 속도가 오래 걸림</a:t>
                </a:r>
                <a:endParaRPr lang="en-US" altLang="ko-KR" dirty="0">
                  <a:solidFill>
                    <a:srgbClr val="0432FF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DPG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이전에는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Policy Gradient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에서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Stochastic Policy (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예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: P(state) =</a:t>
                </a:r>
                <a14:m>
                  <m:oMath xmlns:m="http://schemas.openxmlformats.org/officeDocument/2006/math">
                    <m:r>
                      <a:rPr lang="ko-KR" altLang="en-US" dirty="0" smtClean="0"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NanumSquare Light" panose="020B0600000101010101" pitchFamily="34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만 사용할 수 있다고 여겨짐</a:t>
                </a:r>
                <a:endPara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DPG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에서는 이를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N(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(state),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로 가정하고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→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0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dirty="0" err="1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으로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가정할 때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Policy Gradient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수식을 증명함</a:t>
                </a:r>
                <a:endParaRPr lang="en-US" altLang="ko-KR" sz="1400" dirty="0">
                  <a:solidFill>
                    <a:srgbClr val="0432FF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A22C9-BFA4-844A-A549-05F356559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1" y="847693"/>
                <a:ext cx="11187043" cy="2959465"/>
              </a:xfrm>
              <a:prstGeom prst="rect">
                <a:avLst/>
              </a:prstGeom>
              <a:blipFill>
                <a:blip r:embed="rId2"/>
                <a:stretch>
                  <a:fillRect l="-454" b="-2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AFE446B-CBCD-744D-8356-4D26DBF798F7}"/>
              </a:ext>
            </a:extLst>
          </p:cNvPr>
          <p:cNvSpPr txBox="1"/>
          <p:nvPr/>
        </p:nvSpPr>
        <p:spPr>
          <a:xfrm>
            <a:off x="609721" y="4042449"/>
            <a:ext cx="1118704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추정 시에는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 Q Network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사용하지 않음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DPG 2014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년 게재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DQN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2015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년 게재 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469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8BB0-5263-4944-B3E8-95E67EAD6A1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Deterministic Policy Gradient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E245F-43B8-4F49-8717-63B99F6E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4309110"/>
            <a:ext cx="8699500" cy="1257300"/>
          </a:xfrm>
          <a:prstGeom prst="rect">
            <a:avLst/>
          </a:prstGeom>
        </p:spPr>
      </p:pic>
      <p:pic>
        <p:nvPicPr>
          <p:cNvPr id="20482" name="Picture 2" descr="/var/folders/nv/n604zkp550lfrdr4j7rnrhlm0000gn/T/com.microsoft.Powerpoint/WebArchiveCopyPasteTempFiles/p1054">
            <a:extLst>
              <a:ext uri="{FF2B5EF4-FFF2-40B4-BE49-F238E27FC236}">
                <a16:creationId xmlns:a16="http://schemas.microsoft.com/office/drawing/2014/main" id="{2A8BA2C5-603A-8F4F-8D70-D158E16A4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98" y="976630"/>
            <a:ext cx="6344004" cy="319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33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49B894-7286-4C8A-98F2-00E70DA0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F63CC-F4EC-4DE8-898E-5EFFA9443BA5}"/>
              </a:ext>
            </a:extLst>
          </p:cNvPr>
          <p:cNvSpPr txBox="1">
            <a:spLocks/>
          </p:cNvSpPr>
          <p:nvPr/>
        </p:nvSpPr>
        <p:spPr>
          <a:xfrm>
            <a:off x="479425" y="119207"/>
            <a:ext cx="8016875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6349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241269-C376-4B13-80D6-029EC29F509C}"/>
              </a:ext>
            </a:extLst>
          </p:cNvPr>
          <p:cNvSpPr/>
          <p:nvPr/>
        </p:nvSpPr>
        <p:spPr>
          <a:xfrm>
            <a:off x="479425" y="1078872"/>
            <a:ext cx="11233150" cy="838899"/>
          </a:xfrm>
          <a:prstGeom prst="rect">
            <a:avLst/>
          </a:prstGeom>
          <a:solidFill>
            <a:srgbClr val="634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E4E66C-E953-4229-9303-05C56C59486D}"/>
              </a:ext>
            </a:extLst>
          </p:cNvPr>
          <p:cNvSpPr txBox="1">
            <a:spLocks/>
          </p:cNvSpPr>
          <p:nvPr/>
        </p:nvSpPr>
        <p:spPr>
          <a:xfrm>
            <a:off x="655600" y="1078872"/>
            <a:ext cx="10799521" cy="5131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HVAC </a:t>
            </a:r>
            <a:r>
              <a:rPr lang="ko-KR" altLang="en-US" sz="2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연구 흐름</a:t>
            </a:r>
            <a:endParaRPr lang="en-US" altLang="ko-KR" sz="2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연구 흐름</a:t>
            </a: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28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DDPG</a:t>
            </a: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) on HVAC</a:t>
            </a: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ko-KR" altLang="en-US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고려 사항</a:t>
            </a: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095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830-5A8C-B44E-A2D8-DFE8B58832D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Deep Deterministic Policy Gradient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A22C9-BFA4-844A-A549-05F356559C7A}"/>
              </a:ext>
            </a:extLst>
          </p:cNvPr>
          <p:cNvSpPr txBox="1"/>
          <p:nvPr/>
        </p:nvSpPr>
        <p:spPr>
          <a:xfrm>
            <a:off x="609721" y="847693"/>
            <a:ext cx="11187043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DDPG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(2016)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DPG (2015)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</a:t>
            </a:r>
            <a:r>
              <a:rPr lang="ko-KR" altLang="en-US" b="1" dirty="0" err="1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추정하는데 </a:t>
            </a:r>
            <a:r>
              <a:rPr lang="en-US" altLang="ko-KR" b="1" dirty="0" err="1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사용함</a:t>
            </a:r>
            <a:endParaRPr lang="en-US" altLang="ko-KR" b="1" dirty="0">
              <a:solidFill>
                <a:srgbClr val="0432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DQN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에서 사용된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Sampling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기술과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Freezing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기술을 적용함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Freezing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방법은 조금 변형하여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Parameter Moving Average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값을 사용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추가적으로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Batch Normalization (2015)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적용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Sample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얻을 때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DPG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사용하면 최적의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action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들만을 선택하기 때문에 </a:t>
            </a:r>
            <a:b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 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Exploration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하기 위하여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action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값에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Noise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추가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이 때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Noise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는 약하게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Temporally Correlated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하게 만듦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이는 로봇 </a:t>
            </a:r>
            <a:r>
              <a:rPr lang="en-US" altLang="ko-KR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RL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논문에서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Exploration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위해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Noise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추가할 때 로봇이 너무 이상하게 움직여 </a:t>
            </a:r>
            <a:b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이상한 행동에 대한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Q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값이 얻어지는 것을 방지하기 위한 기술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743973-A042-0C4F-A83B-DFF0F8A4986A}"/>
              </a:ext>
            </a:extLst>
          </p:cNvPr>
          <p:cNvSpPr/>
          <p:nvPr/>
        </p:nvSpPr>
        <p:spPr>
          <a:xfrm>
            <a:off x="399079" y="6354109"/>
            <a:ext cx="96931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Wawrzynski</a:t>
            </a:r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, P. (2015). Control policy with autocorrelated noise in reinforcement learning for robotics. International Journal of Machine Learning and Computing, 5(2), 91.</a:t>
            </a:r>
            <a:endParaRPr lang="ko-KR" altLang="en-US" sz="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98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49B894-7286-4C8A-98F2-00E70DA0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F63CC-F4EC-4DE8-898E-5EFFA9443BA5}"/>
              </a:ext>
            </a:extLst>
          </p:cNvPr>
          <p:cNvSpPr txBox="1">
            <a:spLocks/>
          </p:cNvSpPr>
          <p:nvPr/>
        </p:nvSpPr>
        <p:spPr>
          <a:xfrm>
            <a:off x="479425" y="119207"/>
            <a:ext cx="8016875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6349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241269-C376-4B13-80D6-029EC29F509C}"/>
              </a:ext>
            </a:extLst>
          </p:cNvPr>
          <p:cNvSpPr/>
          <p:nvPr/>
        </p:nvSpPr>
        <p:spPr>
          <a:xfrm>
            <a:off x="479425" y="3099588"/>
            <a:ext cx="11233150" cy="838899"/>
          </a:xfrm>
          <a:prstGeom prst="rect">
            <a:avLst/>
          </a:prstGeom>
          <a:solidFill>
            <a:srgbClr val="634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E4E66C-E953-4229-9303-05C56C59486D}"/>
              </a:ext>
            </a:extLst>
          </p:cNvPr>
          <p:cNvSpPr txBox="1">
            <a:spLocks/>
          </p:cNvSpPr>
          <p:nvPr/>
        </p:nvSpPr>
        <p:spPr>
          <a:xfrm>
            <a:off x="655600" y="1078872"/>
            <a:ext cx="10799521" cy="5131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HVAC </a:t>
            </a:r>
            <a:r>
              <a:rPr lang="ko-KR" altLang="en-US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연구 흐름</a:t>
            </a: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연구 흐름</a:t>
            </a: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2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28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DDPG</a:t>
            </a:r>
            <a:r>
              <a:rPr lang="en-US" altLang="ko-KR" sz="2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) on HVAC</a:t>
            </a: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ko-KR" altLang="en-US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고려 사항</a:t>
            </a: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070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D3470B-EFD1-3B4E-9B9B-1E0A45DB606C}"/>
              </a:ext>
            </a:extLst>
          </p:cNvPr>
          <p:cNvSpPr/>
          <p:nvPr/>
        </p:nvSpPr>
        <p:spPr>
          <a:xfrm>
            <a:off x="428977" y="6342820"/>
            <a:ext cx="967457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Gao, G., Li, J., &amp; Wen, Y. (2019). Energy-Efficient Thermal Comfort Control in Smart Buildings via Deep Reinforcement Learning. </a:t>
            </a:r>
            <a:r>
              <a:rPr lang="en" altLang="ko-KR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 preprint </a:t>
            </a:r>
            <a:r>
              <a:rPr lang="en" altLang="ko-KR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arXiv:1901.04693</a:t>
            </a:r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839FCA-FA6E-4C40-8235-AB3D2BC587F3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Application of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DDPG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to HVAC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D015B1-B6BA-FA4E-A6F5-556D0481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829328"/>
            <a:ext cx="6248400" cy="144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E5F9BF-B6AA-6248-9E88-FF90D094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00990"/>
            <a:ext cx="5638800" cy="102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10F5B7-12F4-4142-AE8B-4559F8C0B202}"/>
              </a:ext>
            </a:extLst>
          </p:cNvPr>
          <p:cNvSpPr txBox="1"/>
          <p:nvPr/>
        </p:nvSpPr>
        <p:spPr>
          <a:xfrm>
            <a:off x="609721" y="847693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DDPG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적용한 논문으로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작은 기술들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(Minor Techniques)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사용됨</a:t>
            </a:r>
            <a:endParaRPr lang="en-US" altLang="ko-KR" b="1" dirty="0" err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B3D8-139F-3B48-81D1-4B0E3863570D}"/>
              </a:ext>
            </a:extLst>
          </p:cNvPr>
          <p:cNvSpPr txBox="1"/>
          <p:nvPr/>
        </p:nvSpPr>
        <p:spPr>
          <a:xfrm>
            <a:off x="609721" y="1344932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기술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온도가 특정 범위를 넘어가면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Penalty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부여</a:t>
            </a:r>
            <a:endParaRPr lang="en-US" altLang="ko-KR" sz="1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A1890-45E2-C34B-B13D-EC97D86D80A9}"/>
              </a:ext>
            </a:extLst>
          </p:cNvPr>
          <p:cNvSpPr txBox="1"/>
          <p:nvPr/>
        </p:nvSpPr>
        <p:spPr>
          <a:xfrm>
            <a:off x="609721" y="3411489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기술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Weight Regularization</a:t>
            </a:r>
            <a:endParaRPr lang="en-US" altLang="ko-KR" sz="1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C3856C-EC18-DD44-81A6-02F7578E7D5D}"/>
              </a:ext>
            </a:extLst>
          </p:cNvPr>
          <p:cNvCxnSpPr>
            <a:cxnSpLocks/>
          </p:cNvCxnSpPr>
          <p:nvPr/>
        </p:nvCxnSpPr>
        <p:spPr>
          <a:xfrm flipH="1">
            <a:off x="6203242" y="1924587"/>
            <a:ext cx="303126" cy="38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9038947-FA9E-F14C-B3F9-133302A55D2E}"/>
              </a:ext>
            </a:extLst>
          </p:cNvPr>
          <p:cNvCxnSpPr>
            <a:cxnSpLocks/>
          </p:cNvCxnSpPr>
          <p:nvPr/>
        </p:nvCxnSpPr>
        <p:spPr>
          <a:xfrm flipH="1">
            <a:off x="6733819" y="1924587"/>
            <a:ext cx="303126" cy="38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122583-3F4D-6D49-B0B3-985AEC2C74DC}"/>
              </a:ext>
            </a:extLst>
          </p:cNvPr>
          <p:cNvSpPr txBox="1"/>
          <p:nvPr/>
        </p:nvSpPr>
        <p:spPr>
          <a:xfrm>
            <a:off x="6030134" y="1425869"/>
            <a:ext cx="824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/>
              <a:t>온도 편안함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02CD7-E35D-CC4E-806E-4EC1B1C1F349}"/>
              </a:ext>
            </a:extLst>
          </p:cNvPr>
          <p:cNvSpPr txBox="1"/>
          <p:nvPr/>
        </p:nvSpPr>
        <p:spPr>
          <a:xfrm>
            <a:off x="6788170" y="1619335"/>
            <a:ext cx="97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/>
              <a:t>제한 범위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2177C-4647-3A4A-A3A1-141E7B0A765F}"/>
              </a:ext>
            </a:extLst>
          </p:cNvPr>
          <p:cNvSpPr txBox="1"/>
          <p:nvPr/>
        </p:nvSpPr>
        <p:spPr>
          <a:xfrm>
            <a:off x="4267200" y="3160538"/>
            <a:ext cx="1326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/>
              <a:t>에너지 사용량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D1689-5785-FC42-B4AD-757ABCF03DDB}"/>
              </a:ext>
            </a:extLst>
          </p:cNvPr>
          <p:cNvCxnSpPr>
            <a:cxnSpLocks/>
          </p:cNvCxnSpPr>
          <p:nvPr/>
        </p:nvCxnSpPr>
        <p:spPr>
          <a:xfrm flipV="1">
            <a:off x="4838699" y="2800671"/>
            <a:ext cx="183446" cy="34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/var/folders/nv/n604zkp550lfrdr4j7rnrhlm0000gn/T/com.microsoft.Powerpoint/WebArchiveCopyPasteTempFiles/p1061">
            <a:extLst>
              <a:ext uri="{FF2B5EF4-FFF2-40B4-BE49-F238E27FC236}">
                <a16:creationId xmlns:a16="http://schemas.microsoft.com/office/drawing/2014/main" id="{D249A045-66BA-EC4F-9267-8159DD3A6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3" t="7573" b="68370"/>
          <a:stretch/>
        </p:blipFill>
        <p:spPr bwMode="auto">
          <a:xfrm>
            <a:off x="9393308" y="1834804"/>
            <a:ext cx="2714281" cy="13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798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C83D-7325-DE48-9A68-8DA3AAAC531E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Application of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DDPG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to HVAC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20FF1-F7E5-9946-B41D-CBB12EDA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600"/>
            <a:ext cx="12192000" cy="33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01FB5-6B46-E244-9C97-FFE793DE9B4F}"/>
              </a:ext>
            </a:extLst>
          </p:cNvPr>
          <p:cNvSpPr txBox="1"/>
          <p:nvPr/>
        </p:nvSpPr>
        <p:spPr>
          <a:xfrm>
            <a:off x="609721" y="847693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Discrete Action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아닌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Continuous Action (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DDPG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추정함으로써 성능이 향상됨</a:t>
            </a:r>
            <a:endParaRPr lang="en-US" altLang="ko-KR" b="1" dirty="0" err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048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75F2-48B0-8649-BE42-50531974B21D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Application of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DDPG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to HVAC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57E3C-20A3-4047-B288-6C755FFB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5585"/>
            <a:ext cx="6163873" cy="34558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744EBD-D46F-304E-9356-4945221C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1094"/>
            <a:ext cx="5400322" cy="3947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9EDB7A-A6A0-F64B-BC37-07C587557163}"/>
              </a:ext>
            </a:extLst>
          </p:cNvPr>
          <p:cNvSpPr txBox="1"/>
          <p:nvPr/>
        </p:nvSpPr>
        <p:spPr>
          <a:xfrm>
            <a:off x="609721" y="847693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Matlab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시뮬레이션을 사용하였으며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Pytorch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모델링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77427-A9D3-644F-AD8E-7E170BF7E1C7}"/>
              </a:ext>
            </a:extLst>
          </p:cNvPr>
          <p:cNvSpPr txBox="1"/>
          <p:nvPr/>
        </p:nvSpPr>
        <p:spPr>
          <a:xfrm>
            <a:off x="609721" y="1299776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다른 언어를 사용하기 때문에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DB (MySQL)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추가 사용</a:t>
            </a:r>
            <a:endParaRPr lang="en-US" altLang="ko-KR" sz="1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715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A969-795D-9E4F-AA63-DA7A7663B86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Application of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DDPG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to HVAC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AA82A0-87A8-2F49-9AEC-9B7672F9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84" y="1449388"/>
            <a:ext cx="6608432" cy="4303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E62167-F01E-4342-BDC4-B5BF991BD78E}"/>
              </a:ext>
            </a:extLst>
          </p:cNvPr>
          <p:cNvSpPr txBox="1"/>
          <p:nvPr/>
        </p:nvSpPr>
        <p:spPr>
          <a:xfrm>
            <a:off x="609721" y="847693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추정 함수로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DNN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좋음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139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A27285-7990-A64D-9DEE-E68EE480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1130300"/>
            <a:ext cx="7480300" cy="4597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37BAD21-79BF-9A40-8139-498DB1ADEDF7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Application of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DDPG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to HVAC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0D1F5-6841-A94F-BD43-726AF2A62797}"/>
              </a:ext>
            </a:extLst>
          </p:cNvPr>
          <p:cNvSpPr txBox="1"/>
          <p:nvPr/>
        </p:nvSpPr>
        <p:spPr>
          <a:xfrm>
            <a:off x="609721" y="847693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DDPG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비하여 성능 좋음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Average Cooling Load</a:t>
            </a:r>
          </a:p>
        </p:txBody>
      </p:sp>
    </p:spTree>
    <p:extLst>
      <p:ext uri="{BB962C8B-B14F-4D97-AF65-F5344CB8AC3E}">
        <p14:creationId xmlns:p14="http://schemas.microsoft.com/office/powerpoint/2010/main" val="1948153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7F8078-857F-7E44-A54F-DFAC7DA9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212850"/>
            <a:ext cx="7569200" cy="44323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2FE0C9C-8336-C544-9EA4-1D06B2A234AA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Application of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DDPG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to HVAC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634D3-7500-4F4E-8197-671450BD3696}"/>
              </a:ext>
            </a:extLst>
          </p:cNvPr>
          <p:cNvSpPr txBox="1"/>
          <p:nvPr/>
        </p:nvSpPr>
        <p:spPr>
          <a:xfrm>
            <a:off x="609721" y="847693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DDPG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 비하여 성능 좋음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Converge Faster &amp; Achieve a Higher Reward</a:t>
            </a:r>
          </a:p>
        </p:txBody>
      </p:sp>
    </p:spTree>
    <p:extLst>
      <p:ext uri="{BB962C8B-B14F-4D97-AF65-F5344CB8AC3E}">
        <p14:creationId xmlns:p14="http://schemas.microsoft.com/office/powerpoint/2010/main" val="3892019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49B894-7286-4C8A-98F2-00E70DA0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F63CC-F4EC-4DE8-898E-5EFFA9443BA5}"/>
              </a:ext>
            </a:extLst>
          </p:cNvPr>
          <p:cNvSpPr txBox="1">
            <a:spLocks/>
          </p:cNvSpPr>
          <p:nvPr/>
        </p:nvSpPr>
        <p:spPr>
          <a:xfrm>
            <a:off x="479425" y="119207"/>
            <a:ext cx="8016875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6349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241269-C376-4B13-80D6-029EC29F509C}"/>
              </a:ext>
            </a:extLst>
          </p:cNvPr>
          <p:cNvSpPr/>
          <p:nvPr/>
        </p:nvSpPr>
        <p:spPr>
          <a:xfrm>
            <a:off x="479425" y="4104301"/>
            <a:ext cx="11233150" cy="838899"/>
          </a:xfrm>
          <a:prstGeom prst="rect">
            <a:avLst/>
          </a:prstGeom>
          <a:solidFill>
            <a:srgbClr val="634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E4E66C-E953-4229-9303-05C56C59486D}"/>
              </a:ext>
            </a:extLst>
          </p:cNvPr>
          <p:cNvSpPr txBox="1">
            <a:spLocks/>
          </p:cNvSpPr>
          <p:nvPr/>
        </p:nvSpPr>
        <p:spPr>
          <a:xfrm>
            <a:off x="655600" y="1078872"/>
            <a:ext cx="10799521" cy="5131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HVAC </a:t>
            </a:r>
            <a:r>
              <a:rPr lang="ko-KR" altLang="en-US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연구 흐름</a:t>
            </a: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연구 흐름</a:t>
            </a: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28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DDPG</a:t>
            </a: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) on HVAC</a:t>
            </a: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ko-KR" altLang="en-US" sz="2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고려 사항</a:t>
            </a:r>
            <a:endParaRPr lang="en-US" altLang="ko-KR" sz="2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006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EC1A-9F35-3C43-BFC2-EAF0A0EA048D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HVAC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에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적용 시 이슈 사항</a:t>
            </a:r>
            <a:endParaRPr lang="en-US" altLang="ko-KR" sz="30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209BB-8D83-8746-A0EF-A77F0383E91F}"/>
              </a:ext>
            </a:extLst>
          </p:cNvPr>
          <p:cNvSpPr txBox="1"/>
          <p:nvPr/>
        </p:nvSpPr>
        <p:spPr>
          <a:xfrm>
            <a:off x="609721" y="847693"/>
            <a:ext cx="11187043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차는 빌딩에 비하여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 steady condition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외부 환경이 빠르게 변화하며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차 사용 시간은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20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분 이내인 경우가 많음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 함수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Cost &amp; Comfort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Comfort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사용할 것인가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Comfort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어떻게 얻을 것인가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RL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 속도 및 시뮬레이션 데이터 획득 속도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RL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이해도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6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8BB0-5263-4944-B3E8-95E67EAD6A1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0891838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HVAC; </a:t>
            </a:r>
            <a:r>
              <a:rPr lang="en-US" altLang="ko-KR" sz="3000" b="1" u="sng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</a:t>
            </a:r>
            <a:r>
              <a:rPr lang="en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eating, </a:t>
            </a:r>
            <a:r>
              <a:rPr lang="en" altLang="ko-KR" sz="3000" b="1" u="sng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V</a:t>
            </a:r>
            <a:r>
              <a:rPr lang="en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entilation (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통풍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환기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), </a:t>
            </a:r>
            <a:r>
              <a:rPr lang="en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and </a:t>
            </a:r>
            <a:r>
              <a:rPr lang="en" altLang="ko-KR" sz="3000" b="1" u="sng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</a:t>
            </a:r>
            <a:r>
              <a:rPr lang="en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ir </a:t>
            </a:r>
            <a:r>
              <a:rPr lang="en" altLang="ko-KR" sz="3000" b="1" u="sng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</a:t>
            </a:r>
            <a:r>
              <a:rPr lang="en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onditioning</a:t>
            </a:r>
            <a:endParaRPr lang="en-US" altLang="ko-KR" sz="30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341337-7DB0-9045-816D-03571AF2EC18}"/>
                  </a:ext>
                </a:extLst>
              </p:cNvPr>
              <p:cNvSpPr txBox="1"/>
              <p:nvPr/>
            </p:nvSpPr>
            <p:spPr>
              <a:xfrm>
                <a:off x="1884820" y="4238158"/>
                <a:ext cx="8422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𝑓𝑖𝑛𝑑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 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𝑓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(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𝒔𝒕𝒂𝒕𝒆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; 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𝐻𝑒𝑎𝑡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, 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𝑉𝑒𝑛𝑡𝑖𝑙𝑎𝑡𝑖𝑜𝑛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𝐴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/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𝐶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, … ) →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𝒗𝒂𝒍𝒖𝒆</m:t>
                      </m:r>
                    </m:oMath>
                  </m:oMathPara>
                </a14:m>
                <a:endPara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𝑤h𝑒𝑟𝑒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𝑣𝑎𝑙𝑢𝑒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 =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𝑔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(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𝑐𝑜𝑚𝑓𝑜𝑟𝑡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𝑐𝑜𝑠𝑡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341337-7DB0-9045-816D-03571AF2E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820" y="4238158"/>
                <a:ext cx="8422360" cy="646331"/>
              </a:xfrm>
              <a:prstGeom prst="rect">
                <a:avLst/>
              </a:prstGeom>
              <a:blipFill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25751B-7D24-4F45-8398-B31094C0E5AE}"/>
              </a:ext>
            </a:extLst>
          </p:cNvPr>
          <p:cNvSpPr/>
          <p:nvPr/>
        </p:nvSpPr>
        <p:spPr>
          <a:xfrm>
            <a:off x="411217" y="6121106"/>
            <a:ext cx="1158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-.</a:t>
            </a:r>
            <a:r>
              <a:rPr lang="ko-KR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R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Klepeis</a:t>
            </a:r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, N. E., Nelson, W. C., Ott, W. R., Robinson, J. P., Tsang, A. M., Switzer, P., ... &amp; Engelmann, W. H. (2001). The National Human Activity Pattern Survey (</a:t>
            </a:r>
            <a:r>
              <a:rPr lang="en" altLang="ko-KR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NHAPS</a:t>
            </a:r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): a resource for assessing exposure to environmental pollutants. Journal of Exposure Science and Environmental Epidemiology, 11(3), 231.</a:t>
            </a:r>
          </a:p>
          <a:p>
            <a:r>
              <a:rPr lang="en-US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-.</a:t>
            </a:r>
            <a:r>
              <a:rPr lang="ko-KR" alt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Wei, T., Wang, Y., &amp; Zhu, Q. (2017, June). Deep reinforcement learning for building </a:t>
            </a:r>
            <a:r>
              <a:rPr lang="en" altLang="ko-KR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hvac</a:t>
            </a:r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 control. In Proceedings of the 54th Annual Design Automation Conference 2017 (p. 22). ACM.</a:t>
            </a:r>
            <a:endParaRPr lang="ko-KR" altLang="en-US" sz="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BB878A-BAAF-DC4A-B6BC-6CC3F2C8C3FA}"/>
              </a:ext>
            </a:extLst>
          </p:cNvPr>
          <p:cNvGrpSpPr/>
          <p:nvPr/>
        </p:nvGrpSpPr>
        <p:grpSpPr>
          <a:xfrm>
            <a:off x="830785" y="1299754"/>
            <a:ext cx="11189816" cy="1116892"/>
            <a:chOff x="820737" y="1343502"/>
            <a:chExt cx="11189816" cy="11168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F5ED77-73B2-7542-96B2-6CFFBCB93B87}"/>
                </a:ext>
              </a:extLst>
            </p:cNvPr>
            <p:cNvSpPr txBox="1"/>
            <p:nvPr/>
          </p:nvSpPr>
          <p:spPr>
            <a:xfrm>
              <a:off x="820737" y="1343502"/>
              <a:ext cx="11189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   </a:t>
              </a:r>
              <a:r>
                <a: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-.</a:t>
              </a:r>
              <a:r>
                <a:rPr lang="ko-KR" altLang="en-US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빌딩</a:t>
              </a:r>
              <a:r>
                <a: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lang="ko-KR" altLang="en-US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미국 에너지 사용의 </a:t>
              </a:r>
              <a:r>
                <a: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20%,</a:t>
              </a:r>
              <a:r>
                <a:rPr lang="ko-KR" altLang="en-US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사람들이 외부에 있지 않으면 건물 안에 있음 </a:t>
              </a:r>
              <a:r>
                <a: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90%</a:t>
              </a:r>
              <a:r>
                <a:rPr lang="ko-KR" altLang="en-US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시간</a:t>
              </a:r>
              <a:endPara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6BF969A3-E135-8E4C-8AF4-484EE18E378E}"/>
                </a:ext>
              </a:extLst>
            </p:cNvPr>
            <p:cNvCxnSpPr/>
            <p:nvPr/>
          </p:nvCxnSpPr>
          <p:spPr>
            <a:xfrm>
              <a:off x="3878663" y="1681998"/>
              <a:ext cx="0" cy="398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858A24A-E276-7D4B-8BED-ED68E4470724}"/>
                </a:ext>
              </a:extLst>
            </p:cNvPr>
            <p:cNvCxnSpPr/>
            <p:nvPr/>
          </p:nvCxnSpPr>
          <p:spPr>
            <a:xfrm>
              <a:off x="8330083" y="1681998"/>
              <a:ext cx="0" cy="398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221A01-F759-C44F-8139-272EB24ABCCC}"/>
                </a:ext>
              </a:extLst>
            </p:cNvPr>
            <p:cNvSpPr txBox="1"/>
            <p:nvPr/>
          </p:nvSpPr>
          <p:spPr>
            <a:xfrm>
              <a:off x="3188678" y="2091062"/>
              <a:ext cx="132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rgbClr val="0432FF"/>
                  </a:solidFill>
                </a:rPr>
                <a:t>Cost</a:t>
              </a:r>
              <a:endParaRPr kumimoji="1" lang="ko-KR" altLang="en-US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D9CC98-6B09-1744-B683-1C3E03CF7303}"/>
                </a:ext>
              </a:extLst>
            </p:cNvPr>
            <p:cNvSpPr txBox="1"/>
            <p:nvPr/>
          </p:nvSpPr>
          <p:spPr>
            <a:xfrm>
              <a:off x="7676941" y="2091062"/>
              <a:ext cx="132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rgbClr val="0432FF"/>
                  </a:solidFill>
                </a:rPr>
                <a:t>Comfort</a:t>
              </a:r>
              <a:endParaRPr kumimoji="1" lang="ko-KR" altLang="en-US" dirty="0">
                <a:solidFill>
                  <a:srgbClr val="0432FF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31EE40-C63D-C34F-AD20-FC9C6E8D934F}"/>
              </a:ext>
            </a:extLst>
          </p:cNvPr>
          <p:cNvSpPr txBox="1"/>
          <p:nvPr/>
        </p:nvSpPr>
        <p:spPr>
          <a:xfrm>
            <a:off x="589625" y="846772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HVAC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은 비용 및 생활의 질 측면에서 중요한 이슈</a:t>
            </a:r>
            <a:endParaRPr lang="ko-KR" alt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B5987-EF59-464B-8E1A-F2D4D345D218}"/>
              </a:ext>
            </a:extLst>
          </p:cNvPr>
          <p:cNvSpPr txBox="1"/>
          <p:nvPr/>
        </p:nvSpPr>
        <p:spPr>
          <a:xfrm>
            <a:off x="1071946" y="2475013"/>
            <a:ext cx="11189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빌딩에서의 경우는 연구가 많이 되었지만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차에 대하여는 아직 연구가 상대적으로 부족함</a:t>
            </a:r>
            <a:b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   </a:t>
            </a:r>
            <a:r>
              <a:rPr lang="en-US" altLang="ko-KR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조사한 논문 </a:t>
            </a:r>
            <a:r>
              <a:rPr lang="en-US" altLang="ko-KR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14</a:t>
            </a: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개 중 </a:t>
            </a:r>
            <a:r>
              <a:rPr lang="en-US" altLang="ko-KR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</a:t>
            </a: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개만이 차를 대상으로 함</a:t>
            </a:r>
            <a:r>
              <a:rPr lang="en-US" altLang="ko-KR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89557-1024-7B43-A382-9C63AE842D55}"/>
              </a:ext>
            </a:extLst>
          </p:cNvPr>
          <p:cNvSpPr txBox="1"/>
          <p:nvPr/>
        </p:nvSpPr>
        <p:spPr>
          <a:xfrm>
            <a:off x="589625" y="3333286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HVAC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 목적은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b="1" i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상황의 가치를 추정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’’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→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b="1" i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가치 최대화하는 행동 제안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’’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dirty="0">
              <a:solidFill>
                <a:srgbClr val="0432FF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90298C-F4B9-434A-B27B-342DB40176D7}"/>
              </a:ext>
            </a:extLst>
          </p:cNvPr>
          <p:cNvSpPr txBox="1"/>
          <p:nvPr/>
        </p:nvSpPr>
        <p:spPr>
          <a:xfrm>
            <a:off x="830785" y="3762639"/>
            <a:ext cx="1118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  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예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차의 온도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습도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환기 속도 등을 입력하였을 때 사용자가 느끼는 편안함 및 비용 추정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B61F700-C399-2B4E-B6D6-9A8DAC5C88AA}"/>
                  </a:ext>
                </a:extLst>
              </p:cNvPr>
              <p:cNvSpPr txBox="1"/>
              <p:nvPr/>
            </p:nvSpPr>
            <p:spPr>
              <a:xfrm>
                <a:off x="1884820" y="5005803"/>
                <a:ext cx="9189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𝑓𝑖𝑛𝑑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𝑔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NanumSquare Light" panose="020B0600000101010101" pitchFamily="34" charset="-127"/>
                            </a:rPr>
                          </m:ctrlPr>
                        </m:d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NanumSquare Light" panose="020B0600000101010101" pitchFamily="34" charset="-127"/>
                            </a:rPr>
                            <m:t>𝒔𝒕𝒂𝒕𝒆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NanumSquare Light" panose="020B0600000101010101" pitchFamily="34" charset="-127"/>
                            </a:rPr>
                            <m:t>; 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NanumSquare Light" panose="020B0600000101010101" pitchFamily="34" charset="-127"/>
                            </a:rPr>
                            <m:t>𝐻𝑒𝑎𝑡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NanumSquare Light" panose="020B0600000101010101" pitchFamily="34" charset="-127"/>
                            </a:rPr>
                            <m:t>, 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NanumSquare Light" panose="020B0600000101010101" pitchFamily="34" charset="-127"/>
                            </a:rPr>
                            <m:t>𝑉𝑒𝑛𝑡𝑖𝑙𝑎𝑡𝑖𝑜𝑛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NanumSquare Light" panose="020B0600000101010101" pitchFamily="34" charset="-127"/>
                            </a:rPr>
                            <m:t>,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NanumSquare Light" panose="020B0600000101010101" pitchFamily="34" charset="-127"/>
                            </a:rPr>
                            <m:t>𝐴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NanumSquare Light" panose="020B0600000101010101" pitchFamily="34" charset="-127"/>
                            </a:rPr>
                            <m:t>/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NanumSquare Light" panose="020B0600000101010101" pitchFamily="34" charset="-127"/>
                            </a:rPr>
                            <m:t>𝐶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NanumSquare Light" panose="020B0600000101010101" pitchFamily="34" charset="-127"/>
                            </a:rPr>
                            <m:t>, …</m:t>
                          </m:r>
                        </m:e>
                      </m:d>
                      <m:r>
                        <a:rPr lang="en-US" altLang="ko-KR" i="1" dirty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→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𝒂𝒄𝒕𝒊𝒐𝒏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,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𝒘𝒉𝒊𝒄𝒉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𝒎𝒂𝒙𝒊𝒎𝒊𝒛𝒆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NanumSquare Light" panose="020B0600000101010101" pitchFamily="34" charset="-127"/>
                        </a:rPr>
                        <m:t>𝒗𝒂𝒍𝒖𝒆</m:t>
                      </m:r>
                    </m:oMath>
                  </m:oMathPara>
                </a14:m>
                <a:endPara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B61F700-C399-2B4E-B6D6-9A8DAC5C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820" y="5005803"/>
                <a:ext cx="918958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085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EC1A-9F35-3C43-BFC2-EAF0A0EA048D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Siltron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Project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에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개념 적용</a:t>
            </a:r>
            <a:endParaRPr lang="en-US" altLang="ko-KR" sz="30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209BB-8D83-8746-A0EF-A77F0383E91F}"/>
              </a:ext>
            </a:extLst>
          </p:cNvPr>
          <p:cNvSpPr txBox="1"/>
          <p:nvPr/>
        </p:nvSpPr>
        <p:spPr>
          <a:xfrm>
            <a:off x="609721" y="847693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Global &amp; Local Model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개념을 적용하기 위하여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RL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논문들에서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아이디어를 얻을 수 있을까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pic>
        <p:nvPicPr>
          <p:cNvPr id="24578" name="Picture 2" descr="/var/folders/nv/n604zkp550lfrdr4j7rnrhlm0000gn/T/com.microsoft.Powerpoint/WebArchiveCopyPasteTempFiles/p992">
            <a:extLst>
              <a:ext uri="{FF2B5EF4-FFF2-40B4-BE49-F238E27FC236}">
                <a16:creationId xmlns:a16="http://schemas.microsoft.com/office/drawing/2014/main" id="{C7D00194-516C-6F4F-B7B0-F95D733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1" y="2506134"/>
            <a:ext cx="4605495" cy="207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/var/folders/nv/n604zkp550lfrdr4j7rnrhlm0000gn/T/com.microsoft.Powerpoint/WebArchiveCopyPasteTempFiles/p991">
            <a:extLst>
              <a:ext uri="{FF2B5EF4-FFF2-40B4-BE49-F238E27FC236}">
                <a16:creationId xmlns:a16="http://schemas.microsoft.com/office/drawing/2014/main" id="{BDD8FB58-887C-F741-824B-98AC684C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311" y="1840930"/>
            <a:ext cx="6118453" cy="31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6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8BB0-5263-4944-B3E8-95E67EAD6A1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state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주요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변수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: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PMV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Fanger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1973)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기반</a:t>
            </a:r>
            <a:endParaRPr lang="en-US" altLang="ko-KR" sz="30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333C14-6059-9A42-B5A3-D9DD14AFDC45}"/>
              </a:ext>
            </a:extLst>
          </p:cNvPr>
          <p:cNvSpPr txBox="1"/>
          <p:nvPr/>
        </p:nvSpPr>
        <p:spPr>
          <a:xfrm>
            <a:off x="609721" y="847693"/>
            <a:ext cx="1118704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환경적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개인적 요소를 고려하여 사람들이 느끼는 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편안함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(Comfort) </a:t>
            </a:r>
            <a:r>
              <a:rPr lang="ko-KR" altLang="en-US" b="1" dirty="0" err="1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추정하는 </a:t>
            </a:r>
            <a:r>
              <a:rPr lang="en-US" altLang="ko-KR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dirty="0">
                <a:solidFill>
                  <a:srgbClr val="043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함수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 관련 이론 기반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026" name="Picture 2" descr="/var/folders/nv/n604zkp550lfrdr4j7rnrhlm0000gn/T/com.microsoft.Powerpoint/WebArchiveCopyPasteTempFiles/p1061">
            <a:extLst>
              <a:ext uri="{FF2B5EF4-FFF2-40B4-BE49-F238E27FC236}">
                <a16:creationId xmlns:a16="http://schemas.microsoft.com/office/drawing/2014/main" id="{17526CB4-9113-D94A-971F-8D857486F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3" b="61351"/>
          <a:stretch/>
        </p:blipFill>
        <p:spPr bwMode="auto">
          <a:xfrm>
            <a:off x="1393493" y="3640013"/>
            <a:ext cx="3935413" cy="213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/var/folders/nv/n604zkp550lfrdr4j7rnrhlm0000gn/T/com.microsoft.Powerpoint/WebArchiveCopyPasteTempFiles/p1061">
            <a:extLst>
              <a:ext uri="{FF2B5EF4-FFF2-40B4-BE49-F238E27FC236}">
                <a16:creationId xmlns:a16="http://schemas.microsoft.com/office/drawing/2014/main" id="{3DC47D65-89A8-BA49-8EFA-8696CE71C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0" b="1"/>
          <a:stretch/>
        </p:blipFill>
        <p:spPr bwMode="auto">
          <a:xfrm>
            <a:off x="7072427" y="3441593"/>
            <a:ext cx="3207037" cy="272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09616E-2B16-EC4D-B17D-917712A085BC}"/>
              </a:ext>
            </a:extLst>
          </p:cNvPr>
          <p:cNvSpPr txBox="1"/>
          <p:nvPr/>
        </p:nvSpPr>
        <p:spPr>
          <a:xfrm>
            <a:off x="6319222" y="2905780"/>
            <a:ext cx="464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PPD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; Predicted Percentage of Dissatisfied</a:t>
            </a:r>
          </a:p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불편도 지표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[0,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100])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D4DACE-1C51-4249-B84D-B3C9EA72F7C3}"/>
              </a:ext>
            </a:extLst>
          </p:cNvPr>
          <p:cNvSpPr txBox="1"/>
          <p:nvPr/>
        </p:nvSpPr>
        <p:spPr>
          <a:xfrm>
            <a:off x="1374242" y="2905780"/>
            <a:ext cx="464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PMV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; Predicted Mean Vote </a:t>
            </a:r>
          </a:p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편안함 지표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[-3,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3])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이등변 삼각형 26">
            <a:extLst>
              <a:ext uri="{FF2B5EF4-FFF2-40B4-BE49-F238E27FC236}">
                <a16:creationId xmlns:a16="http://schemas.microsoft.com/office/drawing/2014/main" id="{F394596E-C0D1-2343-8EC9-FE305B51315E}"/>
              </a:ext>
            </a:extLst>
          </p:cNvPr>
          <p:cNvSpPr/>
          <p:nvPr/>
        </p:nvSpPr>
        <p:spPr>
          <a:xfrm rot="5400000">
            <a:off x="4766765" y="4352056"/>
            <a:ext cx="1986301" cy="376331"/>
          </a:xfrm>
          <a:prstGeom prst="triangle">
            <a:avLst>
              <a:gd name="adj" fmla="val 50713"/>
            </a:avLst>
          </a:prstGeom>
          <a:solidFill>
            <a:srgbClr val="DDC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8AC794-E2ED-3C4B-A4B7-2E0616643AC2}"/>
              </a:ext>
            </a:extLst>
          </p:cNvPr>
          <p:cNvSpPr/>
          <p:nvPr/>
        </p:nvSpPr>
        <p:spPr>
          <a:xfrm>
            <a:off x="411217" y="6342166"/>
            <a:ext cx="115840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Fanger</a:t>
            </a:r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, P. O. (1973). Assessment of man's thermal comfort in practice. </a:t>
            </a:r>
            <a:r>
              <a:rPr lang="en" altLang="ko-KR" sz="800" i="1" dirty="0">
                <a:solidFill>
                  <a:srgbClr val="222222"/>
                </a:solidFill>
                <a:latin typeface="Arial" panose="020B0604020202020204" pitchFamily="34" charset="0"/>
              </a:rPr>
              <a:t>Occupational and Environmental Medicine</a:t>
            </a:r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" altLang="ko-KR" sz="800" i="1" dirty="0">
                <a:solidFill>
                  <a:srgbClr val="222222"/>
                </a:solidFill>
                <a:latin typeface="Arial" panose="020B0604020202020204" pitchFamily="34" charset="0"/>
              </a:rPr>
              <a:t>30</a:t>
            </a:r>
            <a:r>
              <a:rPr lang="en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(4), 313-324.</a:t>
            </a:r>
            <a:endParaRPr lang="ko-KR" altLang="en-US" sz="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D36BCF-A9B8-6946-BB9B-230D76E91421}"/>
              </a:ext>
            </a:extLst>
          </p:cNvPr>
          <p:cNvSpPr/>
          <p:nvPr/>
        </p:nvSpPr>
        <p:spPr>
          <a:xfrm>
            <a:off x="1078522" y="1280846"/>
            <a:ext cx="10718241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환경 변수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온도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습도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복사열 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지면 온도</a:t>
            </a:r>
            <a:r>
              <a:rPr lang="en-US" altLang="ko-KR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),</a:t>
            </a:r>
            <a:r>
              <a:rPr lang="ko-KR" altLang="en-US" dirty="0">
                <a:solidFill>
                  <a:srgbClr val="0432FF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 환기 속도</a:t>
            </a:r>
            <a:endParaRPr lang="en-US" altLang="ko-KR" dirty="0">
              <a:solidFill>
                <a:srgbClr val="0432FF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개인 변수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신체 활동 수준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(Metabolic Rate),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복장 상태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(Clothing insulation)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1842BA-0873-2D41-BDB4-D71DAA11CD70}"/>
              </a:ext>
            </a:extLst>
          </p:cNvPr>
          <p:cNvSpPr/>
          <p:nvPr/>
        </p:nvSpPr>
        <p:spPr>
          <a:xfrm>
            <a:off x="621179" y="2360379"/>
            <a:ext cx="11175583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PMV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→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PPD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편안함을 나타내는 지표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PMV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[-3,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3]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불편함을 나타내는 지표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PPD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[0,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100]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변환하여 사용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70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8BB0-5263-4944-B3E8-95E67EAD6A1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state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주요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변수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: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PMV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Fanger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1973)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기반</a:t>
            </a:r>
            <a:endParaRPr lang="en-US" altLang="ko-KR" sz="30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333C14-6059-9A42-B5A3-D9DD14AFDC45}"/>
              </a:ext>
            </a:extLst>
          </p:cNvPr>
          <p:cNvSpPr txBox="1"/>
          <p:nvPr/>
        </p:nvSpPr>
        <p:spPr>
          <a:xfrm>
            <a:off x="585820" y="830894"/>
            <a:ext cx="1118704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PMC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모델의 입력 변수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기타 변수들이 주로 사용됨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총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14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개 논문 대상 조사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endParaRPr lang="ko-KR" alt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C64D6E-60CC-3340-AB46-CE99F1E1A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"/>
          <a:stretch/>
        </p:blipFill>
        <p:spPr>
          <a:xfrm>
            <a:off x="822369" y="1456252"/>
            <a:ext cx="10547262" cy="3316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5586F6-8356-2241-8ADB-61F32DBE609A}"/>
              </a:ext>
            </a:extLst>
          </p:cNvPr>
          <p:cNvSpPr txBox="1"/>
          <p:nvPr/>
        </p:nvSpPr>
        <p:spPr>
          <a:xfrm>
            <a:off x="9398641" y="4676113"/>
            <a:ext cx="1539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(</a:t>
            </a:r>
            <a:r>
              <a:rPr kumimoji="1" lang="ko-KR" altLang="en-US" sz="1100" dirty="0"/>
              <a:t>차량 창문 상태 등</a:t>
            </a:r>
            <a:r>
              <a:rPr kumimoji="1" lang="en-US" altLang="ko-KR" sz="1100" dirty="0"/>
              <a:t>)</a:t>
            </a:r>
            <a:endParaRPr kumimoji="1" lang="ko-KR" altLang="en-US" sz="1100" dirty="0"/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E20C584E-15D0-7149-8911-04920659B82C}"/>
              </a:ext>
            </a:extLst>
          </p:cNvPr>
          <p:cNvSpPr/>
          <p:nvPr/>
        </p:nvSpPr>
        <p:spPr>
          <a:xfrm rot="5400000">
            <a:off x="3637384" y="2361171"/>
            <a:ext cx="495701" cy="5262622"/>
          </a:xfrm>
          <a:prstGeom prst="rightBrace">
            <a:avLst>
              <a:gd name="adj1" fmla="val 0"/>
              <a:gd name="adj2" fmla="val 332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B053BE-45E1-2B46-8AC8-69F648AB1FE1}"/>
              </a:ext>
            </a:extLst>
          </p:cNvPr>
          <p:cNvSpPr txBox="1"/>
          <p:nvPr/>
        </p:nvSpPr>
        <p:spPr>
          <a:xfrm>
            <a:off x="3555356" y="5343873"/>
            <a:ext cx="2417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 err="1"/>
              <a:t>PMV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에서 사용된 변수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ED4D1-1F9E-5643-B484-72BA00753982}"/>
              </a:ext>
            </a:extLst>
          </p:cNvPr>
          <p:cNvSpPr txBox="1"/>
          <p:nvPr/>
        </p:nvSpPr>
        <p:spPr>
          <a:xfrm>
            <a:off x="4506410" y="3723365"/>
            <a:ext cx="2417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개인 변수는</a:t>
            </a:r>
            <a:endParaRPr kumimoji="1" lang="en-US" altLang="ko-KR" sz="1200" dirty="0"/>
          </a:p>
          <a:p>
            <a:pPr algn="ctr"/>
            <a:r>
              <a:rPr kumimoji="1" lang="ko-KR" altLang="en-US" sz="1200" dirty="0"/>
              <a:t>데이터 취득이 어려워서</a:t>
            </a:r>
            <a:endParaRPr kumimoji="1" lang="en-US" altLang="ko-KR" sz="1200" dirty="0"/>
          </a:p>
          <a:p>
            <a:pPr algn="ctr"/>
            <a:r>
              <a:rPr kumimoji="1" lang="ko-KR" altLang="en-US" sz="1200" dirty="0"/>
              <a:t>사용 안함</a:t>
            </a:r>
          </a:p>
        </p:txBody>
      </p:sp>
    </p:spTree>
    <p:extLst>
      <p:ext uri="{BB962C8B-B14F-4D97-AF65-F5344CB8AC3E}">
        <p14:creationId xmlns:p14="http://schemas.microsoft.com/office/powerpoint/2010/main" val="385341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8BB0-5263-4944-B3E8-95E67EAD6A15}"/>
              </a:ext>
            </a:extLst>
          </p:cNvPr>
          <p:cNvSpPr txBox="1">
            <a:spLocks/>
          </p:cNvSpPr>
          <p:nvPr/>
        </p:nvSpPr>
        <p:spPr>
          <a:xfrm>
            <a:off x="820737" y="119207"/>
            <a:ext cx="11371263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HVAC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연구 흐름</a:t>
            </a:r>
            <a:endParaRPr lang="en-US" altLang="ko-KR" sz="30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BBD66-FA06-1C4D-B27D-8332EAB38746}"/>
                  </a:ext>
                </a:extLst>
              </p:cNvPr>
              <p:cNvSpPr txBox="1"/>
              <p:nvPr/>
            </p:nvSpPr>
            <p:spPr>
              <a:xfrm>
                <a:off x="585820" y="830894"/>
                <a:ext cx="11187043" cy="5038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Rule Based Approach 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(Environment) Model Based Approach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𝒇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(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𝒔𝒕𝒂𝒕𝒆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) </m:t>
                    </m:r>
                    <m:r>
                      <a:rPr lang="ko-KR" altLang="en-US" b="1" i="1" dirty="0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→</m:t>
                    </m:r>
                    <m:r>
                      <a:rPr lang="ko-KR" altLang="en-US" b="1" i="1" dirty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𝒗𝒂𝒍𝒖𝒆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;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𝒄𝒐𝒔𝒕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,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𝒄𝒐𝒎𝒇𝒐𝒓𝒕</m:t>
                    </m:r>
                  </m:oMath>
                </a14:m>
                <a:endParaRPr lang="en-US" altLang="ko-KR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예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: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특정 빌딩의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state (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온도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습도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환기 속도 등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일 때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cost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또는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comfort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추정</a:t>
                </a:r>
                <a:endPara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수학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선형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모델 기반 추정 </a:t>
                </a:r>
                <a:endPara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ML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기반 추정</a:t>
                </a:r>
                <a:endPara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주로 단순화한 모형이 사용되므로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빌딩 등의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복잡한 환경을 충분히 고려하지 못함</a:t>
                </a:r>
                <a:endParaRPr lang="en-US" altLang="ko-KR" dirty="0">
                  <a:solidFill>
                    <a:srgbClr val="0432FF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ko-KR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Learning Based Approach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Reinforcement Learning (</a:t>
                </a:r>
                <a:r>
                  <a:rPr lang="en-US" altLang="ko-KR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RL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 err="1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RL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알고리즘이 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(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빌딩 등의</a:t>
                </a:r>
                <a:r>
                  <a:rPr lang="en-US" altLang="ko-KR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</a:t>
                </a:r>
                <a:r>
                  <a:rPr lang="ko-KR" altLang="en-US" dirty="0">
                    <a:solidFill>
                      <a:srgbClr val="0432FF"/>
                    </a:solidFill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복잡한 환경을 충분히 고려함</a:t>
                </a:r>
                <a:endParaRPr lang="en-US" altLang="ko-KR" dirty="0">
                  <a:solidFill>
                    <a:srgbClr val="0432FF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알파고의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기반이 된 알고리즘인 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Deep Q Learning (</a:t>
                </a:r>
                <a:r>
                  <a:rPr lang="en-US" altLang="ko-KR" dirty="0" err="1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DQN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) 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이후</a:t>
                </a:r>
                <a:r>
                  <a:rPr lang="en-US" altLang="ko-KR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,</a:t>
                </a:r>
                <a:r>
                  <a:rPr lang="ko-KR" altLang="en-US" dirty="0">
                    <a:latin typeface="NanumSquare Light" panose="020B0600000101010101" pitchFamily="34" charset="-127"/>
                    <a:ea typeface="NanumSquare Light" panose="020B0600000101010101" pitchFamily="34" charset="-127"/>
                  </a:rPr>
                  <a:t> 연구가 활발히 됨</a:t>
                </a:r>
                <a:endParaRPr lang="en-US" altLang="ko-KR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endParaRPr lang="ko-KR" altLang="en-US" dirty="0">
                  <a:latin typeface="NanumSquare Light" panose="020B0600000101010101" pitchFamily="34" charset="-127"/>
                  <a:ea typeface="NanumSquare Light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BBD66-FA06-1C4D-B27D-8332EAB38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20" y="830894"/>
                <a:ext cx="11187043" cy="5038367"/>
              </a:xfrm>
              <a:prstGeom prst="rect">
                <a:avLst/>
              </a:prstGeom>
              <a:blipFill>
                <a:blip r:embed="rId2"/>
                <a:stretch>
                  <a:fillRect l="-2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01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8BB0-5263-4944-B3E8-95E67EAD6A15}"/>
              </a:ext>
            </a:extLst>
          </p:cNvPr>
          <p:cNvSpPr txBox="1">
            <a:spLocks/>
          </p:cNvSpPr>
          <p:nvPr/>
        </p:nvSpPr>
        <p:spPr>
          <a:xfrm>
            <a:off x="820738" y="119207"/>
            <a:ext cx="10522452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HVAC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연구 흐름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: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30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적용 논문</a:t>
            </a:r>
            <a:endParaRPr lang="en-US" altLang="ko-KR" sz="20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DD3A88-BE1A-8F44-B90C-4FAFDC6ACACF}"/>
              </a:ext>
            </a:extLst>
          </p:cNvPr>
          <p:cNvGrpSpPr/>
          <p:nvPr/>
        </p:nvGrpSpPr>
        <p:grpSpPr>
          <a:xfrm>
            <a:off x="160637" y="2178280"/>
            <a:ext cx="11842653" cy="3552103"/>
            <a:chOff x="179922" y="1515089"/>
            <a:chExt cx="11842653" cy="355210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8F8B300-70F5-6445-9783-3DB44E0EF8BE}"/>
                </a:ext>
              </a:extLst>
            </p:cNvPr>
            <p:cNvCxnSpPr>
              <a:cxnSpLocks/>
            </p:cNvCxnSpPr>
            <p:nvPr/>
          </p:nvCxnSpPr>
          <p:spPr>
            <a:xfrm>
              <a:off x="1052798" y="4652963"/>
              <a:ext cx="1075401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4BDC4D9B-7C1B-454C-9843-8D43123DB1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798" y="1887414"/>
              <a:ext cx="0" cy="279569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B1BCFA-5C73-5A4A-8FD4-3F9B8039CFEF}"/>
                </a:ext>
              </a:extLst>
            </p:cNvPr>
            <p:cNvSpPr txBox="1"/>
            <p:nvPr/>
          </p:nvSpPr>
          <p:spPr>
            <a:xfrm>
              <a:off x="11300769" y="4728638"/>
              <a:ext cx="721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1600" dirty="0"/>
                <a:t>연도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068C-0E26-7944-9476-F6D7A7310086}"/>
                </a:ext>
              </a:extLst>
            </p:cNvPr>
            <p:cNvSpPr txBox="1"/>
            <p:nvPr/>
          </p:nvSpPr>
          <p:spPr>
            <a:xfrm>
              <a:off x="179922" y="1515089"/>
              <a:ext cx="1458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1600" dirty="0"/>
                <a:t>알고리즘 성능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3C0505-E253-4E46-961A-44E0003205AE}"/>
                </a:ext>
              </a:extLst>
            </p:cNvPr>
            <p:cNvSpPr txBox="1"/>
            <p:nvPr/>
          </p:nvSpPr>
          <p:spPr>
            <a:xfrm>
              <a:off x="2162072" y="4720785"/>
              <a:ext cx="721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2007</a:t>
              </a:r>
              <a:endParaRPr kumimoji="1" lang="ko-KR" altLang="en-US" sz="16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284CCA-35FF-CA48-A7DF-0C46AF211FE8}"/>
                </a:ext>
              </a:extLst>
            </p:cNvPr>
            <p:cNvSpPr txBox="1"/>
            <p:nvPr/>
          </p:nvSpPr>
          <p:spPr>
            <a:xfrm>
              <a:off x="3530324" y="4720785"/>
              <a:ext cx="721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2010</a:t>
              </a:r>
              <a:endParaRPr kumimoji="1" lang="ko-KR" alt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271358-0B06-5E40-A428-C7FB8047B918}"/>
                </a:ext>
              </a:extLst>
            </p:cNvPr>
            <p:cNvSpPr txBox="1"/>
            <p:nvPr/>
          </p:nvSpPr>
          <p:spPr>
            <a:xfrm>
              <a:off x="10724104" y="4720785"/>
              <a:ext cx="721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2019</a:t>
              </a:r>
              <a:endParaRPr kumimoji="1" lang="ko-KR" alt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D400541-6526-E848-BDAA-C0FF4B76A35A}"/>
                </a:ext>
              </a:extLst>
            </p:cNvPr>
            <p:cNvSpPr txBox="1"/>
            <p:nvPr/>
          </p:nvSpPr>
          <p:spPr>
            <a:xfrm>
              <a:off x="9786536" y="4720785"/>
              <a:ext cx="721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2018</a:t>
              </a:r>
              <a:endParaRPr kumimoji="1" lang="ko-KR" alt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3AA8D0-D66E-1C49-B869-90A3466F4884}"/>
                </a:ext>
              </a:extLst>
            </p:cNvPr>
            <p:cNvSpPr txBox="1"/>
            <p:nvPr/>
          </p:nvSpPr>
          <p:spPr>
            <a:xfrm>
              <a:off x="8848969" y="4720785"/>
              <a:ext cx="721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2017</a:t>
              </a:r>
              <a:endParaRPr kumimoji="1" lang="ko-KR" altLang="en-US" sz="16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31D605-870F-4245-AA49-274DA7166FFB}"/>
                </a:ext>
              </a:extLst>
            </p:cNvPr>
            <p:cNvSpPr txBox="1"/>
            <p:nvPr/>
          </p:nvSpPr>
          <p:spPr>
            <a:xfrm>
              <a:off x="7911402" y="4720785"/>
              <a:ext cx="721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2016</a:t>
              </a:r>
              <a:endParaRPr kumimoji="1" lang="ko-KR" altLang="en-US" sz="1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E0B23C-8953-CD4A-A19B-A79D9A4C4540}"/>
                </a:ext>
              </a:extLst>
            </p:cNvPr>
            <p:cNvSpPr txBox="1"/>
            <p:nvPr/>
          </p:nvSpPr>
          <p:spPr>
            <a:xfrm>
              <a:off x="6973835" y="4720785"/>
              <a:ext cx="721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2015</a:t>
              </a:r>
              <a:endParaRPr kumimoji="1" lang="ko-KR" alt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2D035B-0488-B04E-8B07-2BB475A4ABCE}"/>
                </a:ext>
              </a:extLst>
            </p:cNvPr>
            <p:cNvSpPr txBox="1"/>
            <p:nvPr/>
          </p:nvSpPr>
          <p:spPr>
            <a:xfrm>
              <a:off x="6036268" y="4720785"/>
              <a:ext cx="721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2014</a:t>
              </a:r>
              <a:endParaRPr kumimoji="1" lang="ko-KR" alt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49773F-D55F-324C-A263-2C834C2B86D6}"/>
                </a:ext>
              </a:extLst>
            </p:cNvPr>
            <p:cNvSpPr txBox="1"/>
            <p:nvPr/>
          </p:nvSpPr>
          <p:spPr>
            <a:xfrm>
              <a:off x="5098701" y="4720785"/>
              <a:ext cx="721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2013</a:t>
              </a:r>
              <a:endParaRPr kumimoji="1" lang="ko-KR" altLang="en-US" sz="1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0BAC347-22FD-644A-AD33-B4047BF59B8A}"/>
                </a:ext>
              </a:extLst>
            </p:cNvPr>
            <p:cNvSpPr txBox="1"/>
            <p:nvPr/>
          </p:nvSpPr>
          <p:spPr>
            <a:xfrm>
              <a:off x="1610260" y="4017400"/>
              <a:ext cx="2280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Q Learning / NN </a:t>
              </a:r>
              <a:endParaRPr kumimoji="1" lang="ko-KR" altLang="en-US" sz="16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2F3F4A5-0317-D240-995F-5682005B1B4C}"/>
                </a:ext>
              </a:extLst>
            </p:cNvPr>
            <p:cNvSpPr txBox="1"/>
            <p:nvPr/>
          </p:nvSpPr>
          <p:spPr>
            <a:xfrm>
              <a:off x="6554048" y="3259723"/>
              <a:ext cx="1408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/>
                <a:t>Batch </a:t>
              </a:r>
              <a:r>
                <a:rPr kumimoji="1" lang="en-US" altLang="ko-KR" sz="1200" dirty="0" err="1"/>
                <a:t>RL</a:t>
              </a:r>
              <a:endParaRPr kumimoji="1" lang="ko-KR" altLang="en-US" sz="12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5B7A9E-FE30-5B48-872C-629CAFE845AE}"/>
                </a:ext>
              </a:extLst>
            </p:cNvPr>
            <p:cNvSpPr txBox="1"/>
            <p:nvPr/>
          </p:nvSpPr>
          <p:spPr>
            <a:xfrm>
              <a:off x="9249051" y="3258504"/>
              <a:ext cx="140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 err="1"/>
                <a:t>SARSA</a:t>
              </a:r>
              <a:endParaRPr kumimoji="1" lang="ko-KR" alt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9C8E4C-A831-414C-81C0-4D77E424248A}"/>
                </a:ext>
              </a:extLst>
            </p:cNvPr>
            <p:cNvSpPr txBox="1"/>
            <p:nvPr/>
          </p:nvSpPr>
          <p:spPr>
            <a:xfrm>
              <a:off x="9010038" y="3575464"/>
              <a:ext cx="1408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/>
                <a:t>Regression </a:t>
              </a:r>
            </a:p>
            <a:p>
              <a:pPr algn="ctr"/>
              <a:r>
                <a:rPr kumimoji="1" lang="en-US" altLang="ko-KR" sz="1200" dirty="0"/>
                <a:t>Tree</a:t>
              </a:r>
              <a:endParaRPr kumimoji="1" lang="ko-KR" altLang="en-US" sz="12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0F47C0D-FAC5-E74E-8CE8-7621410C95F2}"/>
                </a:ext>
              </a:extLst>
            </p:cNvPr>
            <p:cNvSpPr txBox="1"/>
            <p:nvPr/>
          </p:nvSpPr>
          <p:spPr>
            <a:xfrm>
              <a:off x="9676574" y="3563220"/>
              <a:ext cx="14084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/>
                <a:t>Linear </a:t>
              </a:r>
            </a:p>
            <a:p>
              <a:pPr algn="ctr"/>
              <a:r>
                <a:rPr kumimoji="1" lang="en-US" altLang="ko-KR" sz="1200" dirty="0"/>
                <a:t>Prediction</a:t>
              </a:r>
            </a:p>
            <a:p>
              <a:pPr algn="ctr"/>
              <a:r>
                <a:rPr kumimoji="1" lang="en-US" altLang="ko-KR" sz="1200" dirty="0"/>
                <a:t>Model</a:t>
              </a:r>
              <a:endParaRPr kumimoji="1" lang="ko-KR" altLang="en-US" sz="12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0734973-C456-9843-8D00-E9375FE7FEB3}"/>
                </a:ext>
              </a:extLst>
            </p:cNvPr>
            <p:cNvSpPr txBox="1"/>
            <p:nvPr/>
          </p:nvSpPr>
          <p:spPr>
            <a:xfrm>
              <a:off x="8437827" y="2474787"/>
              <a:ext cx="140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 err="1"/>
                <a:t>DQN</a:t>
              </a:r>
              <a:endParaRPr kumimoji="1" lang="ko-KR" altLang="en-US" sz="16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843FC8-F26A-814F-8D1F-174E918475DB}"/>
                </a:ext>
              </a:extLst>
            </p:cNvPr>
            <p:cNvSpPr txBox="1"/>
            <p:nvPr/>
          </p:nvSpPr>
          <p:spPr>
            <a:xfrm>
              <a:off x="8437828" y="2102026"/>
              <a:ext cx="140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LSTM AC</a:t>
              </a:r>
              <a:endParaRPr kumimoji="1" lang="ko-KR" altLang="en-US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331563C-7384-E447-B565-3E08DAD87BE8}"/>
                </a:ext>
              </a:extLst>
            </p:cNvPr>
            <p:cNvSpPr txBox="1"/>
            <p:nvPr/>
          </p:nvSpPr>
          <p:spPr>
            <a:xfrm>
              <a:off x="9315671" y="1900302"/>
              <a:ext cx="140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Double </a:t>
              </a:r>
              <a:r>
                <a:rPr kumimoji="1" lang="en-US" altLang="ko-KR" sz="1600" dirty="0" err="1"/>
                <a:t>DQN</a:t>
              </a:r>
              <a:endParaRPr kumimoji="1" lang="ko-KR" altLang="en-US" sz="1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9F28846-7A6A-E84D-892D-0981AA6C6D1B}"/>
                </a:ext>
              </a:extLst>
            </p:cNvPr>
            <p:cNvSpPr txBox="1"/>
            <p:nvPr/>
          </p:nvSpPr>
          <p:spPr>
            <a:xfrm>
              <a:off x="10236762" y="1624535"/>
              <a:ext cx="140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 err="1"/>
                <a:t>DDPG</a:t>
              </a:r>
              <a:endParaRPr kumimoji="1" lang="ko-KR" altLang="en-US" sz="16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7A7B46-1910-C44B-B51B-9263B007F4AB}"/>
                </a:ext>
              </a:extLst>
            </p:cNvPr>
            <p:cNvGrpSpPr/>
            <p:nvPr/>
          </p:nvGrpSpPr>
          <p:grpSpPr>
            <a:xfrm>
              <a:off x="4695103" y="3259723"/>
              <a:ext cx="2147824" cy="276999"/>
              <a:chOff x="4695103" y="3259723"/>
              <a:chExt cx="2147824" cy="276999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2EAC978-5282-CE45-B9BE-1935F44710ED}"/>
                  </a:ext>
                </a:extLst>
              </p:cNvPr>
              <p:cNvSpPr txBox="1"/>
              <p:nvPr/>
            </p:nvSpPr>
            <p:spPr>
              <a:xfrm>
                <a:off x="4695103" y="3259723"/>
                <a:ext cx="1408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dirty="0">
                    <a:solidFill>
                      <a:srgbClr val="0432FF"/>
                    </a:solidFill>
                  </a:rPr>
                  <a:t>Batch </a:t>
                </a:r>
                <a:r>
                  <a:rPr kumimoji="1" lang="en-US" altLang="ko-KR" sz="1200" dirty="0" err="1">
                    <a:solidFill>
                      <a:srgbClr val="0432FF"/>
                    </a:solidFill>
                  </a:rPr>
                  <a:t>RL</a:t>
                </a:r>
                <a:endParaRPr kumimoji="1" lang="ko-KR" altLang="en-US" sz="1200" dirty="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8963485F-7A46-5C43-97C8-D77082322FA1}"/>
                  </a:ext>
                </a:extLst>
              </p:cNvPr>
              <p:cNvCxnSpPr/>
              <p:nvPr/>
            </p:nvCxnSpPr>
            <p:spPr>
              <a:xfrm>
                <a:off x="5820507" y="3397003"/>
                <a:ext cx="102242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E186CCD-D401-364C-9764-EAA87A763A79}"/>
                </a:ext>
              </a:extLst>
            </p:cNvPr>
            <p:cNvGrpSpPr/>
            <p:nvPr/>
          </p:nvGrpSpPr>
          <p:grpSpPr>
            <a:xfrm>
              <a:off x="6621729" y="2465881"/>
              <a:ext cx="2147824" cy="338554"/>
              <a:chOff x="4695103" y="3209482"/>
              <a:chExt cx="2147824" cy="338554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B03FA01-D02E-B743-BB33-5A07197AA104}"/>
                  </a:ext>
                </a:extLst>
              </p:cNvPr>
              <p:cNvSpPr txBox="1"/>
              <p:nvPr/>
            </p:nvSpPr>
            <p:spPr>
              <a:xfrm>
                <a:off x="4695103" y="3209482"/>
                <a:ext cx="14084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u="sng" dirty="0" err="1">
                    <a:solidFill>
                      <a:srgbClr val="0432FF"/>
                    </a:solidFill>
                  </a:rPr>
                  <a:t>DQN</a:t>
                </a:r>
                <a:endParaRPr kumimoji="1" lang="ko-KR" altLang="en-US" sz="1600" b="1" u="sng" dirty="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9C11A9C0-B5B0-FF47-B962-759858B351E1}"/>
                  </a:ext>
                </a:extLst>
              </p:cNvPr>
              <p:cNvCxnSpPr/>
              <p:nvPr/>
            </p:nvCxnSpPr>
            <p:spPr>
              <a:xfrm>
                <a:off x="5820507" y="3397003"/>
                <a:ext cx="102242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A65608A-64FB-0745-B16D-D360B3EE7083}"/>
                </a:ext>
              </a:extLst>
            </p:cNvPr>
            <p:cNvGrpSpPr/>
            <p:nvPr/>
          </p:nvGrpSpPr>
          <p:grpSpPr>
            <a:xfrm>
              <a:off x="7349339" y="1900799"/>
              <a:ext cx="2078374" cy="338554"/>
              <a:chOff x="4695103" y="3209482"/>
              <a:chExt cx="2078374" cy="338554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59B4330-8E5F-C546-BF6B-F258463B58A5}"/>
                  </a:ext>
                </a:extLst>
              </p:cNvPr>
              <p:cNvSpPr txBox="1"/>
              <p:nvPr/>
            </p:nvSpPr>
            <p:spPr>
              <a:xfrm>
                <a:off x="4695103" y="3209482"/>
                <a:ext cx="14084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dirty="0" err="1">
                    <a:solidFill>
                      <a:srgbClr val="0432FF"/>
                    </a:solidFill>
                  </a:rPr>
                  <a:t>DDQN</a:t>
                </a:r>
                <a:endParaRPr kumimoji="1" lang="ko-KR" altLang="en-US" sz="1600" dirty="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24990B45-501D-7644-A093-90A9267C5BD4}"/>
                  </a:ext>
                </a:extLst>
              </p:cNvPr>
              <p:cNvCxnSpPr/>
              <p:nvPr/>
            </p:nvCxnSpPr>
            <p:spPr>
              <a:xfrm>
                <a:off x="5751057" y="3373853"/>
                <a:ext cx="102242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58212367-D58D-8945-A38F-9866266C4CB7}"/>
                </a:ext>
              </a:extLst>
            </p:cNvPr>
            <p:cNvGrpSpPr/>
            <p:nvPr/>
          </p:nvGrpSpPr>
          <p:grpSpPr>
            <a:xfrm>
              <a:off x="7501739" y="1624933"/>
              <a:ext cx="3006603" cy="338554"/>
              <a:chOff x="4695103" y="3209482"/>
              <a:chExt cx="3006603" cy="338554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10AA783-F216-294B-9945-E3C4F07D1FFD}"/>
                  </a:ext>
                </a:extLst>
              </p:cNvPr>
              <p:cNvSpPr txBox="1"/>
              <p:nvPr/>
            </p:nvSpPr>
            <p:spPr>
              <a:xfrm>
                <a:off x="4695103" y="3209482"/>
                <a:ext cx="14084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dirty="0" err="1">
                    <a:solidFill>
                      <a:srgbClr val="0432FF"/>
                    </a:solidFill>
                  </a:rPr>
                  <a:t>DDPG</a:t>
                </a:r>
                <a:endParaRPr kumimoji="1" lang="ko-KR" altLang="en-US" sz="1600" dirty="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12ACFB23-2A0F-B54C-86B5-8D6415445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1057" y="3373853"/>
                <a:ext cx="19506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6523B59E-8B84-AA4C-8C61-13B5EA761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133" y="2318749"/>
              <a:ext cx="1010639" cy="327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E9B24D-D5BC-C944-8930-67B7B276E03E}"/>
                </a:ext>
              </a:extLst>
            </p:cNvPr>
            <p:cNvSpPr txBox="1"/>
            <p:nvPr/>
          </p:nvSpPr>
          <p:spPr>
            <a:xfrm>
              <a:off x="3187010" y="2671323"/>
              <a:ext cx="140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rgbClr val="0432FF"/>
                  </a:solidFill>
                </a:rPr>
                <a:t>AC</a:t>
              </a:r>
              <a:endParaRPr kumimoji="1" lang="ko-KR" altLang="en-US" sz="1600" dirty="0">
                <a:solidFill>
                  <a:srgbClr val="0432FF"/>
                </a:solidFill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0A177EF7-4DF4-C049-BEBF-3D43B738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5218" y="2288930"/>
              <a:ext cx="4562554" cy="562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EC3A70B8-C1CC-544C-935E-9AEC5DF19C66}"/>
                </a:ext>
              </a:extLst>
            </p:cNvPr>
            <p:cNvCxnSpPr>
              <a:cxnSpLocks/>
              <a:endCxn id="78" idx="2"/>
            </p:cNvCxnSpPr>
            <p:nvPr/>
          </p:nvCxnSpPr>
          <p:spPr>
            <a:xfrm flipV="1">
              <a:off x="7747133" y="2239353"/>
              <a:ext cx="306423" cy="41404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49273B7-5C91-B643-8BCD-4910233FB2C1}"/>
                </a:ext>
              </a:extLst>
            </p:cNvPr>
            <p:cNvSpPr txBox="1"/>
            <p:nvPr/>
          </p:nvSpPr>
          <p:spPr>
            <a:xfrm>
              <a:off x="5635147" y="2615032"/>
              <a:ext cx="140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rgbClr val="0432FF"/>
                  </a:solidFill>
                </a:rPr>
                <a:t>DPG</a:t>
              </a:r>
              <a:endParaRPr kumimoji="1" lang="ko-KR" altLang="en-US" sz="1600" dirty="0">
                <a:solidFill>
                  <a:srgbClr val="0432FF"/>
                </a:solidFill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A81D2A2-CF1C-CD4D-9142-952F90C7C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8335" y="1805385"/>
              <a:ext cx="1258676" cy="90645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4CA5F01-9D91-7F40-8F26-C2F15E866F3C}"/>
                </a:ext>
              </a:extLst>
            </p:cNvPr>
            <p:cNvGrpSpPr/>
            <p:nvPr/>
          </p:nvGrpSpPr>
          <p:grpSpPr>
            <a:xfrm>
              <a:off x="1500666" y="2004098"/>
              <a:ext cx="2669135" cy="753350"/>
              <a:chOff x="2303399" y="1076446"/>
              <a:chExt cx="2669135" cy="753350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245004E4-16E5-E643-A350-E796AE3F3454}"/>
                  </a:ext>
                </a:extLst>
              </p:cNvPr>
              <p:cNvSpPr/>
              <p:nvPr/>
            </p:nvSpPr>
            <p:spPr>
              <a:xfrm>
                <a:off x="2303399" y="1531227"/>
                <a:ext cx="258585" cy="258585"/>
              </a:xfrm>
              <a:prstGeom prst="rect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highlight>
                    <a:srgbClr val="0432FF"/>
                  </a:highlight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DCF6948-55C4-114D-BC76-8BA132D3D654}"/>
                  </a:ext>
                </a:extLst>
              </p:cNvPr>
              <p:cNvSpPr txBox="1"/>
              <p:nvPr/>
            </p:nvSpPr>
            <p:spPr>
              <a:xfrm>
                <a:off x="2726292" y="1076446"/>
                <a:ext cx="1931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dirty="0"/>
                  <a:t>HVAC </a:t>
                </a:r>
                <a:r>
                  <a:rPr kumimoji="1" lang="ko-KR" altLang="en-US" sz="1600" dirty="0"/>
                  <a:t>적용 논문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32B4BBC-7E1E-EE45-9F4E-AD0501CB1548}"/>
                  </a:ext>
                </a:extLst>
              </p:cNvPr>
              <p:cNvSpPr txBox="1"/>
              <p:nvPr/>
            </p:nvSpPr>
            <p:spPr>
              <a:xfrm>
                <a:off x="2691567" y="1491242"/>
                <a:ext cx="22809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0432FF"/>
                    </a:solidFill>
                  </a:rPr>
                  <a:t>원 </a:t>
                </a:r>
                <a:r>
                  <a:rPr kumimoji="1" lang="en-US" altLang="ko-KR" sz="1600" dirty="0" err="1">
                    <a:solidFill>
                      <a:srgbClr val="0432FF"/>
                    </a:solidFill>
                  </a:rPr>
                  <a:t>RL</a:t>
                </a:r>
                <a:r>
                  <a:rPr kumimoji="1" lang="en-US" altLang="ko-KR" sz="1600" dirty="0">
                    <a:solidFill>
                      <a:srgbClr val="0432FF"/>
                    </a:solidFill>
                  </a:rPr>
                  <a:t> </a:t>
                </a:r>
                <a:r>
                  <a:rPr kumimoji="1" lang="ko-KR" altLang="en-US" sz="1600" dirty="0">
                    <a:solidFill>
                      <a:srgbClr val="0432FF"/>
                    </a:solidFill>
                  </a:rPr>
                  <a:t>논문</a:t>
                </a: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7DD8F6C-D500-0644-933A-5A91E763849F}"/>
                  </a:ext>
                </a:extLst>
              </p:cNvPr>
              <p:cNvSpPr/>
              <p:nvPr/>
            </p:nvSpPr>
            <p:spPr>
              <a:xfrm>
                <a:off x="2303399" y="1116431"/>
                <a:ext cx="258585" cy="2585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highlight>
                    <a:srgbClr val="0432FF"/>
                  </a:highlight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AB0D1EB-6AE2-AA4B-A1C4-1A73137294D8}"/>
              </a:ext>
            </a:extLst>
          </p:cNvPr>
          <p:cNvSpPr txBox="1"/>
          <p:nvPr/>
        </p:nvSpPr>
        <p:spPr>
          <a:xfrm>
            <a:off x="609721" y="847693"/>
            <a:ext cx="1118704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 연구가 활발히 진행됨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-.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HVAC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 </a:t>
            </a:r>
            <a:r>
              <a:rPr lang="en-US" altLang="ko-KR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RL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적용한 논문은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보통 </a:t>
            </a:r>
            <a:r>
              <a:rPr lang="en-US" altLang="ko-KR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RL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원 논문과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3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년 차이</a:t>
            </a:r>
          </a:p>
        </p:txBody>
      </p:sp>
    </p:spTree>
    <p:extLst>
      <p:ext uri="{BB962C8B-B14F-4D97-AF65-F5344CB8AC3E}">
        <p14:creationId xmlns:p14="http://schemas.microsoft.com/office/powerpoint/2010/main" val="104409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49B894-7286-4C8A-98F2-00E70DA0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BC877-86D6-4DE4-851F-8677DFC2DDE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F63CC-F4EC-4DE8-898E-5EFFA9443BA5}"/>
              </a:ext>
            </a:extLst>
          </p:cNvPr>
          <p:cNvSpPr txBox="1">
            <a:spLocks/>
          </p:cNvSpPr>
          <p:nvPr/>
        </p:nvSpPr>
        <p:spPr>
          <a:xfrm>
            <a:off x="479425" y="119207"/>
            <a:ext cx="8016875" cy="618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6349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241269-C376-4B13-80D6-029EC29F509C}"/>
              </a:ext>
            </a:extLst>
          </p:cNvPr>
          <p:cNvSpPr/>
          <p:nvPr/>
        </p:nvSpPr>
        <p:spPr>
          <a:xfrm>
            <a:off x="479425" y="2049719"/>
            <a:ext cx="11233150" cy="838899"/>
          </a:xfrm>
          <a:prstGeom prst="rect">
            <a:avLst/>
          </a:prstGeom>
          <a:solidFill>
            <a:srgbClr val="634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E4E66C-E953-4229-9303-05C56C59486D}"/>
              </a:ext>
            </a:extLst>
          </p:cNvPr>
          <p:cNvSpPr txBox="1">
            <a:spLocks/>
          </p:cNvSpPr>
          <p:nvPr/>
        </p:nvSpPr>
        <p:spPr>
          <a:xfrm>
            <a:off x="655600" y="1078872"/>
            <a:ext cx="10799521" cy="5131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HVAC </a:t>
            </a:r>
            <a:r>
              <a:rPr lang="ko-KR" altLang="en-US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연구 흐름</a:t>
            </a: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2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연구 흐름</a:t>
            </a:r>
            <a:endParaRPr lang="en-US" altLang="ko-KR" sz="2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en-US" altLang="ko-KR" sz="28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RL</a:t>
            </a: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2800" b="1" dirty="0" err="1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DDPG</a:t>
            </a:r>
            <a:r>
              <a:rPr lang="en-US" altLang="ko-KR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) on HVAC</a:t>
            </a: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r>
              <a:rPr lang="ko-KR" altLang="en-US" sz="2800" b="1" dirty="0">
                <a:solidFill>
                  <a:srgbClr val="63497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고려 사항</a:t>
            </a: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ts val="3000"/>
              </a:spcBef>
              <a:buAutoNum type="romanUcPeriod"/>
            </a:pPr>
            <a:endParaRPr lang="en-US" altLang="ko-KR" sz="2800" b="1" dirty="0">
              <a:solidFill>
                <a:srgbClr val="63497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62963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96F69A9A1229499C455E9C1CC75AD1" ma:contentTypeVersion="10" ma:contentTypeDescription="새 문서를 만듭니다." ma:contentTypeScope="" ma:versionID="d3f53cdd96ee4132975ded4c786ef192">
  <xsd:schema xmlns:xsd="http://www.w3.org/2001/XMLSchema" xmlns:xs="http://www.w3.org/2001/XMLSchema" xmlns:p="http://schemas.microsoft.com/office/2006/metadata/properties" xmlns:ns2="a3d953f1-1441-428e-8871-4778397db0d8" xmlns:ns3="66740596-786b-4064-8e26-8f501642519a" targetNamespace="http://schemas.microsoft.com/office/2006/metadata/properties" ma:root="true" ma:fieldsID="362bf46edfb1320bbba4d601ced6684f" ns2:_="" ns3:_="">
    <xsd:import namespace="a3d953f1-1441-428e-8871-4778397db0d8"/>
    <xsd:import namespace="66740596-786b-4064-8e26-8f50164251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953f1-1441-428e-8871-4778397db0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740596-786b-4064-8e26-8f501642519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BB1413-16F0-43DE-88A1-FAE3045726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7FBCAB-4914-4E0F-9301-E5DB7643E639}">
  <ds:schemaRefs>
    <ds:schemaRef ds:uri="http://purl.org/dc/terms/"/>
    <ds:schemaRef ds:uri="http://www.w3.org/XML/1998/namespace"/>
    <ds:schemaRef ds:uri="http://schemas.microsoft.com/office/2006/documentManagement/types"/>
    <ds:schemaRef ds:uri="a3d953f1-1441-428e-8871-4778397db0d8"/>
    <ds:schemaRef ds:uri="66740596-786b-4064-8e26-8f501642519a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BDB4DEA-3E2E-4A9A-B92C-1B1153E947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d953f1-1441-428e-8871-4778397db0d8"/>
    <ds:schemaRef ds:uri="66740596-786b-4064-8e26-8f50164251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1403</TotalTime>
  <Words>2425</Words>
  <Application>Microsoft Macintosh PowerPoint</Application>
  <PresentationFormat>와이드스크린</PresentationFormat>
  <Paragraphs>428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나눔스퀘어</vt:lpstr>
      <vt:lpstr>나눔스퀘어 ExtraBold</vt:lpstr>
      <vt:lpstr>맑은 고딕</vt:lpstr>
      <vt:lpstr>맑은 고딕</vt:lpstr>
      <vt:lpstr>NanumSquare</vt:lpstr>
      <vt:lpstr>NanumSquare ExtraBold</vt:lpstr>
      <vt:lpstr>NanumSquare Light</vt:lpstr>
      <vt:lpstr>Arial</vt:lpstr>
      <vt:lpstr>Calibri</vt:lpstr>
      <vt:lpstr>Cambria Math</vt:lpstr>
      <vt:lpstr>Wingdings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SKT</dc:creator>
  <cp:lastModifiedBy>Choung Youngjae</cp:lastModifiedBy>
  <cp:revision>302</cp:revision>
  <cp:lastPrinted>2019-03-24T05:46:08Z</cp:lastPrinted>
  <dcterms:created xsi:type="dcterms:W3CDTF">2018-01-04T06:14:45Z</dcterms:created>
  <dcterms:modified xsi:type="dcterms:W3CDTF">2019-08-27T20:11:09Z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0x0101002696F69A9A1229499C455E9C1CC75AD1</vt:lpwstr>
  </property>
  <property fmtid="{D5CDD505-2E9C-101B-9397-08002B2CF9AE}" pid="3" name="AuthorIds_UIVersion_1536">
    <vt:lpwstr>23,13</vt:lpwstr>
  </property>
  <property fmtid="{D5CDD505-2E9C-101B-9397-08002B2CF9AE}" pid="4" name="AuthorIds_UIVersion_26624">
    <vt:lpwstr>12</vt:lpwstr>
  </property>
  <property fmtid="{D5CDD505-2E9C-101B-9397-08002B2CF9AE}" pid="5" name="AuthorIds_UIVersion_27136">
    <vt:lpwstr>23,13</vt:lpwstr>
  </property>
  <property fmtid="{D5CDD505-2E9C-101B-9397-08002B2CF9AE}" pid="6" name="AuthorIds_UIVersion_28160">
    <vt:lpwstr>13</vt:lpwstr>
  </property>
  <property fmtid="{D5CDD505-2E9C-101B-9397-08002B2CF9AE}" pid="7" name="AuthorIds_UIVersion_29184">
    <vt:lpwstr>13</vt:lpwstr>
  </property>
  <property fmtid="{D5CDD505-2E9C-101B-9397-08002B2CF9AE}" pid="8" name="AuthorIds_UIVersion_29696">
    <vt:lpwstr>13</vt:lpwstr>
  </property>
  <property fmtid="{D5CDD505-2E9C-101B-9397-08002B2CF9AE}" pid="9" name="AuthorIds_UIVersion_30208">
    <vt:lpwstr>13</vt:lpwstr>
  </property>
  <property fmtid="{D5CDD505-2E9C-101B-9397-08002B2CF9AE}" pid="10" name="AuthorIds_UIVersion_31232">
    <vt:lpwstr>23,13</vt:lpwstr>
  </property>
  <property fmtid="{D5CDD505-2E9C-101B-9397-08002B2CF9AE}" pid="11" name="AuthorIds_UIVersion_31744">
    <vt:lpwstr>13</vt:lpwstr>
  </property>
  <property fmtid="{D5CDD505-2E9C-101B-9397-08002B2CF9AE}" pid="12" name="AuthorIds_UIVersion_32768">
    <vt:lpwstr>13</vt:lpwstr>
  </property>
  <property fmtid="{D5CDD505-2E9C-101B-9397-08002B2CF9AE}" pid="13" name="AuthorIds_UIVersion_34304">
    <vt:lpwstr>13</vt:lpwstr>
  </property>
  <property fmtid="{D5CDD505-2E9C-101B-9397-08002B2CF9AE}" pid="14" name="AuthorIds_UIVersion_5120">
    <vt:lpwstr>13</vt:lpwstr>
  </property>
  <property fmtid="{D5CDD505-2E9C-101B-9397-08002B2CF9AE}" pid="15" name="AuthorIds_UIVersion_6144">
    <vt:lpwstr>13</vt:lpwstr>
  </property>
  <property fmtid="{D5CDD505-2E9C-101B-9397-08002B2CF9AE}" pid="16" name="AuthorIds_UIVersion_15360">
    <vt:lpwstr>13</vt:lpwstr>
  </property>
  <property fmtid="{D5CDD505-2E9C-101B-9397-08002B2CF9AE}" pid="17" name="AuthorIds_UIVersion_8192">
    <vt:lpwstr>23,13</vt:lpwstr>
  </property>
  <property fmtid="{D5CDD505-2E9C-101B-9397-08002B2CF9AE}" pid="18" name="AuthorIds_UIVersion_8704">
    <vt:lpwstr>13</vt:lpwstr>
  </property>
  <property fmtid="{D5CDD505-2E9C-101B-9397-08002B2CF9AE}" pid="19" name="AuthorIds_UIVersion_9728">
    <vt:lpwstr>13</vt:lpwstr>
  </property>
  <property fmtid="{D5CDD505-2E9C-101B-9397-08002B2CF9AE}" pid="20" name="AuthorIds_UIVersion_10752">
    <vt:lpwstr>13</vt:lpwstr>
  </property>
  <property fmtid="{D5CDD505-2E9C-101B-9397-08002B2CF9AE}" pid="21" name="AuthorIds_UIVersion_11264">
    <vt:lpwstr>13</vt:lpwstr>
  </property>
  <property fmtid="{D5CDD505-2E9C-101B-9397-08002B2CF9AE}" pid="22" name="AuthorIds_UIVersion_12288">
    <vt:lpwstr>13</vt:lpwstr>
  </property>
  <property fmtid="{D5CDD505-2E9C-101B-9397-08002B2CF9AE}" pid="23" name="AuthorIds_UIVersion_2048">
    <vt:lpwstr>13</vt:lpwstr>
  </property>
  <property fmtid="{D5CDD505-2E9C-101B-9397-08002B2CF9AE}" pid="24" name="AuthorIds_UIVersion_2560">
    <vt:lpwstr>13</vt:lpwstr>
  </property>
  <property fmtid="{D5CDD505-2E9C-101B-9397-08002B2CF9AE}" pid="25" name="AuthorIds_UIVersion_3584">
    <vt:lpwstr>13</vt:lpwstr>
  </property>
  <property fmtid="{D5CDD505-2E9C-101B-9397-08002B2CF9AE}" pid="26" name="AuthorIds_UIVersion_4608">
    <vt:lpwstr>13</vt:lpwstr>
  </property>
  <property fmtid="{D5CDD505-2E9C-101B-9397-08002B2CF9AE}" pid="27" name="AuthorIds_UIVersion_5632">
    <vt:lpwstr>13</vt:lpwstr>
  </property>
  <property fmtid="{D5CDD505-2E9C-101B-9397-08002B2CF9AE}" pid="28" name="AuthorIds_UIVersion_6656">
    <vt:lpwstr>13</vt:lpwstr>
  </property>
  <property fmtid="{D5CDD505-2E9C-101B-9397-08002B2CF9AE}" pid="29" name="AuthorIds_UIVersion_9216">
    <vt:lpwstr>16</vt:lpwstr>
  </property>
  <property fmtid="{D5CDD505-2E9C-101B-9397-08002B2CF9AE}" pid="30" name="AuthorIds_UIVersion_10240">
    <vt:lpwstr>16</vt:lpwstr>
  </property>
  <property fmtid="{D5CDD505-2E9C-101B-9397-08002B2CF9AE}" pid="31" name="AuthorIds_UIVersion_12800">
    <vt:lpwstr>16</vt:lpwstr>
  </property>
  <property fmtid="{D5CDD505-2E9C-101B-9397-08002B2CF9AE}" pid="32" name="AuthorIds_UIVersion_14336">
    <vt:lpwstr>16</vt:lpwstr>
  </property>
  <property fmtid="{D5CDD505-2E9C-101B-9397-08002B2CF9AE}" pid="33" name="AuthorIds_UIVersion_16384">
    <vt:lpwstr>16</vt:lpwstr>
  </property>
  <property fmtid="{D5CDD505-2E9C-101B-9397-08002B2CF9AE}" pid="34" name="AuthorIds_UIVersion_16896">
    <vt:lpwstr>16</vt:lpwstr>
  </property>
  <property fmtid="{D5CDD505-2E9C-101B-9397-08002B2CF9AE}" pid="35" name="AuthorIds_UIVersion_17920">
    <vt:lpwstr>16,13</vt:lpwstr>
  </property>
  <property fmtid="{D5CDD505-2E9C-101B-9397-08002B2CF9AE}" pid="36" name="AuthorIds_UIVersion_18432">
    <vt:lpwstr>16</vt:lpwstr>
  </property>
  <property fmtid="{D5CDD505-2E9C-101B-9397-08002B2CF9AE}" pid="37" name="AuthorIds_UIVersion_19456">
    <vt:lpwstr>16</vt:lpwstr>
  </property>
  <property fmtid="{D5CDD505-2E9C-101B-9397-08002B2CF9AE}" pid="38" name="AuthorIds_UIVersion_30720">
    <vt:lpwstr>13</vt:lpwstr>
  </property>
  <property fmtid="{D5CDD505-2E9C-101B-9397-08002B2CF9AE}" pid="39" name="AuthorIds_UIVersion_36352">
    <vt:lpwstr>13</vt:lpwstr>
  </property>
  <property fmtid="{D5CDD505-2E9C-101B-9397-08002B2CF9AE}" pid="40" name="AuthorIds_UIVersion_512">
    <vt:lpwstr>13</vt:lpwstr>
  </property>
  <property fmtid="{D5CDD505-2E9C-101B-9397-08002B2CF9AE}" pid="41" name="AuthorIds_UIVersion_7680">
    <vt:lpwstr>13</vt:lpwstr>
  </property>
  <property fmtid="{D5CDD505-2E9C-101B-9397-08002B2CF9AE}" pid="42" name="AuthorIds_UIVersion_13824">
    <vt:lpwstr>13,12</vt:lpwstr>
  </property>
  <property fmtid="{D5CDD505-2E9C-101B-9397-08002B2CF9AE}" pid="43" name="AuthorIds_UIVersion_14848">
    <vt:lpwstr>12</vt:lpwstr>
  </property>
  <property fmtid="{D5CDD505-2E9C-101B-9397-08002B2CF9AE}" pid="44" name="AuthorIds_UIVersion_15872">
    <vt:lpwstr>12</vt:lpwstr>
  </property>
  <property fmtid="{D5CDD505-2E9C-101B-9397-08002B2CF9AE}" pid="45" name="AuthorIds_UIVersion_17408">
    <vt:lpwstr>12</vt:lpwstr>
  </property>
  <property fmtid="{D5CDD505-2E9C-101B-9397-08002B2CF9AE}" pid="46" name="AuthorIds_UIVersion_18944">
    <vt:lpwstr>12</vt:lpwstr>
  </property>
  <property fmtid="{D5CDD505-2E9C-101B-9397-08002B2CF9AE}" pid="47" name="AuthorIds_UIVersion_20480">
    <vt:lpwstr>12</vt:lpwstr>
  </property>
  <property fmtid="{D5CDD505-2E9C-101B-9397-08002B2CF9AE}" pid="48" name="AuthorIds_UIVersion_20992">
    <vt:lpwstr>12</vt:lpwstr>
  </property>
  <property fmtid="{D5CDD505-2E9C-101B-9397-08002B2CF9AE}" pid="49" name="AuthorIds_UIVersion_21504">
    <vt:lpwstr>12</vt:lpwstr>
  </property>
  <property fmtid="{D5CDD505-2E9C-101B-9397-08002B2CF9AE}" pid="50" name="AuthorIds_UIVersion_22016">
    <vt:lpwstr>12</vt:lpwstr>
  </property>
  <property fmtid="{D5CDD505-2E9C-101B-9397-08002B2CF9AE}" pid="51" name="AuthorIds_UIVersion_22528">
    <vt:lpwstr>12</vt:lpwstr>
  </property>
  <property fmtid="{D5CDD505-2E9C-101B-9397-08002B2CF9AE}" pid="52" name="AuthorIds_UIVersion_23040">
    <vt:lpwstr>12</vt:lpwstr>
  </property>
  <property fmtid="{D5CDD505-2E9C-101B-9397-08002B2CF9AE}" pid="53" name="AuthorIds_UIVersion_23552">
    <vt:lpwstr>12,13</vt:lpwstr>
  </property>
  <property fmtid="{D5CDD505-2E9C-101B-9397-08002B2CF9AE}" pid="54" name="AuthorIds_UIVersion_24064">
    <vt:lpwstr>12</vt:lpwstr>
  </property>
</Properties>
</file>